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Fraunces Medium"/>
      <p:regular r:id="rId18"/>
    </p:embeddedFont>
    <p:embeddedFont>
      <p:font typeface="Fraunces Medium"/>
      <p:regular r:id="rId19"/>
    </p:embeddedFont>
    <p:embeddedFont>
      <p:font typeface="Fraunces Medium"/>
      <p:regular r:id="rId20"/>
    </p:embeddedFont>
    <p:embeddedFont>
      <p:font typeface="Fraunces Medium"/>
      <p:regular r:id="rId21"/>
    </p:embeddedFont>
    <p:embeddedFont>
      <p:font typeface="Epilogue"/>
      <p:regular r:id="rId22"/>
    </p:embeddedFont>
    <p:embeddedFont>
      <p:font typeface="Epilogue"/>
      <p:regular r:id="rId23"/>
    </p:embeddedFont>
    <p:embeddedFont>
      <p:font typeface="Epilogue"/>
      <p:regular r:id="rId24"/>
    </p:embeddedFont>
    <p:embeddedFont>
      <p:font typeface="Epilogue"/>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3-1.png>
</file>

<file path=ppt/media/image-4-1.png>
</file>

<file path=ppt/media/image-4-2.png>
</file>

<file path=ppt/media/image-5-1.png>
</file>

<file path=ppt/media/image-6-1.png>
</file>

<file path=ppt/media/image-6-2.png>
</file>

<file path=ppt/media/image-6-3.png>
</file>

<file path=ppt/media/image-7-1.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82560"/>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BridgeSense: Ensuring Bridge Safety</a:t>
            </a:r>
            <a:endParaRPr lang="en-US" sz="4450" dirty="0"/>
          </a:p>
        </p:txBody>
      </p:sp>
      <p:sp>
        <p:nvSpPr>
          <p:cNvPr id="4" name="Text 1"/>
          <p:cNvSpPr/>
          <p:nvPr/>
        </p:nvSpPr>
        <p:spPr>
          <a:xfrm>
            <a:off x="793790" y="4140279"/>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BridgeSense is a revolutionary technology that leverages advanced sensors to monitor bridge safety and prevent catastrophic accidents like the 2002 I-40 bridge collapse.</a:t>
            </a:r>
            <a:endParaRPr lang="en-US" sz="1750" dirty="0"/>
          </a:p>
        </p:txBody>
      </p:sp>
      <p:sp>
        <p:nvSpPr>
          <p:cNvPr id="5" name="Text 2"/>
          <p:cNvSpPr/>
          <p:nvPr/>
        </p:nvSpPr>
        <p:spPr>
          <a:xfrm>
            <a:off x="793790" y="5484138"/>
            <a:ext cx="7556421" cy="362903"/>
          </a:xfrm>
          <a:prstGeom prst="rect">
            <a:avLst/>
          </a:prstGeom>
          <a:noFill/>
          <a:ln/>
        </p:spPr>
        <p:txBody>
          <a:bodyPr wrap="non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By: Arnav Kumar, Vick Maturu, Siddhartha Tamma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24007" y="911900"/>
            <a:ext cx="12567880" cy="557213"/>
          </a:xfrm>
          <a:prstGeom prst="rect">
            <a:avLst/>
          </a:prstGeom>
          <a:noFill/>
          <a:ln/>
        </p:spPr>
        <p:txBody>
          <a:bodyPr wrap="none" lIns="0" tIns="0" rIns="0" bIns="0" rtlCol="0" anchor="t"/>
          <a:lstStyle/>
          <a:p>
            <a:pPr indent="0" marL="0">
              <a:lnSpc>
                <a:spcPts val="4350"/>
              </a:lnSpc>
              <a:buNone/>
            </a:pPr>
            <a:r>
              <a:rPr lang="en-US" sz="3500" dirty="0">
                <a:solidFill>
                  <a:srgbClr val="FFFFFF"/>
                </a:solidFill>
                <a:latin typeface="Fraunces Medium" pitchFamily="34" charset="0"/>
                <a:ea typeface="Fraunces Medium" pitchFamily="34" charset="-122"/>
                <a:cs typeface="Fraunces Medium" pitchFamily="34" charset="-120"/>
              </a:rPr>
              <a:t>Comprehensive Guide: AI-Powered Predictive Maintenance</a:t>
            </a:r>
            <a:endParaRPr lang="en-US" sz="3500" dirty="0"/>
          </a:p>
        </p:txBody>
      </p:sp>
      <p:sp>
        <p:nvSpPr>
          <p:cNvPr id="3" name="Shape 1"/>
          <p:cNvSpPr/>
          <p:nvPr/>
        </p:nvSpPr>
        <p:spPr>
          <a:xfrm>
            <a:off x="624007" y="1825585"/>
            <a:ext cx="1338143" cy="1027152"/>
          </a:xfrm>
          <a:prstGeom prst="roundRect">
            <a:avLst>
              <a:gd name="adj" fmla="val 7290"/>
            </a:avLst>
          </a:prstGeom>
          <a:solidFill>
            <a:srgbClr val="283157"/>
          </a:solidFill>
          <a:ln w="7620">
            <a:solidFill>
              <a:srgbClr val="414A70"/>
            </a:solidFill>
            <a:prstDash val="solid"/>
          </a:ln>
        </p:spPr>
      </p:sp>
      <p:sp>
        <p:nvSpPr>
          <p:cNvPr id="4" name="Text 2"/>
          <p:cNvSpPr/>
          <p:nvPr/>
        </p:nvSpPr>
        <p:spPr>
          <a:xfrm>
            <a:off x="809863" y="2160865"/>
            <a:ext cx="102156" cy="356592"/>
          </a:xfrm>
          <a:prstGeom prst="rect">
            <a:avLst/>
          </a:prstGeom>
          <a:noFill/>
          <a:ln/>
        </p:spPr>
        <p:txBody>
          <a:bodyPr wrap="none" lIns="0" tIns="0" rIns="0" bIns="0" rtlCol="0" anchor="t"/>
          <a:lstStyle/>
          <a:p>
            <a:pPr algn="ctr" indent="0" marL="0">
              <a:lnSpc>
                <a:spcPts val="2800"/>
              </a:lnSpc>
              <a:buNone/>
            </a:pPr>
            <a:r>
              <a:rPr lang="en-US" sz="1750" dirty="0">
                <a:solidFill>
                  <a:srgbClr val="EBECEF"/>
                </a:solidFill>
                <a:latin typeface="Fraunces Medium" pitchFamily="34" charset="0"/>
                <a:ea typeface="Fraunces Medium" pitchFamily="34" charset="-122"/>
                <a:cs typeface="Fraunces Medium" pitchFamily="34" charset="-120"/>
              </a:rPr>
              <a:t>1</a:t>
            </a:r>
            <a:endParaRPr lang="en-US" sz="1750" dirty="0"/>
          </a:p>
        </p:txBody>
      </p:sp>
      <p:sp>
        <p:nvSpPr>
          <p:cNvPr id="5" name="Text 3"/>
          <p:cNvSpPr/>
          <p:nvPr/>
        </p:nvSpPr>
        <p:spPr>
          <a:xfrm>
            <a:off x="2140387" y="2003822"/>
            <a:ext cx="2228612" cy="278606"/>
          </a:xfrm>
          <a:prstGeom prst="rect">
            <a:avLst/>
          </a:prstGeom>
          <a:noFill/>
          <a:ln/>
        </p:spPr>
        <p:txBody>
          <a:bodyPr wrap="none" lIns="0" tIns="0" rIns="0" bIns="0" rtlCol="0" anchor="t"/>
          <a:lstStyle/>
          <a:p>
            <a:pPr algn="l" indent="0" marL="0">
              <a:lnSpc>
                <a:spcPts val="2150"/>
              </a:lnSpc>
              <a:buNone/>
            </a:pPr>
            <a:r>
              <a:rPr lang="en-US" sz="1750" dirty="0">
                <a:solidFill>
                  <a:srgbClr val="EBECEF"/>
                </a:solidFill>
                <a:latin typeface="Fraunces Medium" pitchFamily="34" charset="0"/>
                <a:ea typeface="Fraunces Medium" pitchFamily="34" charset="-122"/>
                <a:cs typeface="Fraunces Medium" pitchFamily="34" charset="-120"/>
              </a:rPr>
              <a:t>Define the Scope</a:t>
            </a:r>
            <a:endParaRPr lang="en-US" sz="1750" dirty="0"/>
          </a:p>
        </p:txBody>
      </p:sp>
      <p:sp>
        <p:nvSpPr>
          <p:cNvPr id="6" name="Text 4"/>
          <p:cNvSpPr/>
          <p:nvPr/>
        </p:nvSpPr>
        <p:spPr>
          <a:xfrm>
            <a:off x="2140387" y="2389346"/>
            <a:ext cx="6286500" cy="285155"/>
          </a:xfrm>
          <a:prstGeom prst="rect">
            <a:avLst/>
          </a:prstGeom>
          <a:noFill/>
          <a:ln/>
        </p:spPr>
        <p:txBody>
          <a:bodyPr wrap="none" lIns="0" tIns="0" rIns="0" bIns="0" rtlCol="0" anchor="t"/>
          <a:lstStyle/>
          <a:p>
            <a:pPr algn="l" indent="0" marL="0">
              <a:lnSpc>
                <a:spcPts val="2200"/>
              </a:lnSpc>
              <a:buNone/>
            </a:pPr>
            <a:r>
              <a:rPr lang="en-US" sz="1400" dirty="0">
                <a:solidFill>
                  <a:srgbClr val="EBECEF"/>
                </a:solidFill>
                <a:latin typeface="Epilogue" pitchFamily="34" charset="0"/>
                <a:ea typeface="Epilogue" pitchFamily="34" charset="-122"/>
                <a:cs typeface="Epilogue" pitchFamily="34" charset="-120"/>
              </a:rPr>
              <a:t>Identify core features, including IoT-based structural health monitoring.</a:t>
            </a:r>
            <a:endParaRPr lang="en-US" sz="1400" dirty="0"/>
          </a:p>
        </p:txBody>
      </p:sp>
      <p:sp>
        <p:nvSpPr>
          <p:cNvPr id="7" name="Shape 5"/>
          <p:cNvSpPr/>
          <p:nvPr/>
        </p:nvSpPr>
        <p:spPr>
          <a:xfrm>
            <a:off x="2051209" y="2843213"/>
            <a:ext cx="11866126" cy="11430"/>
          </a:xfrm>
          <a:prstGeom prst="roundRect">
            <a:avLst>
              <a:gd name="adj" fmla="val 655144"/>
            </a:avLst>
          </a:prstGeom>
          <a:solidFill>
            <a:srgbClr val="414A70"/>
          </a:solidFill>
          <a:ln/>
        </p:spPr>
      </p:sp>
      <p:sp>
        <p:nvSpPr>
          <p:cNvPr id="8" name="Shape 6"/>
          <p:cNvSpPr/>
          <p:nvPr/>
        </p:nvSpPr>
        <p:spPr>
          <a:xfrm>
            <a:off x="624007" y="2941796"/>
            <a:ext cx="2676406" cy="1027152"/>
          </a:xfrm>
          <a:prstGeom prst="roundRect">
            <a:avLst>
              <a:gd name="adj" fmla="val 7290"/>
            </a:avLst>
          </a:prstGeom>
          <a:solidFill>
            <a:srgbClr val="283157"/>
          </a:solidFill>
          <a:ln w="7620">
            <a:solidFill>
              <a:srgbClr val="414A70"/>
            </a:solidFill>
            <a:prstDash val="solid"/>
          </a:ln>
        </p:spPr>
      </p:sp>
      <p:sp>
        <p:nvSpPr>
          <p:cNvPr id="9" name="Text 7"/>
          <p:cNvSpPr/>
          <p:nvPr/>
        </p:nvSpPr>
        <p:spPr>
          <a:xfrm>
            <a:off x="809863" y="3277076"/>
            <a:ext cx="135017" cy="356592"/>
          </a:xfrm>
          <a:prstGeom prst="rect">
            <a:avLst/>
          </a:prstGeom>
          <a:noFill/>
          <a:ln/>
        </p:spPr>
        <p:txBody>
          <a:bodyPr wrap="none" lIns="0" tIns="0" rIns="0" bIns="0" rtlCol="0" anchor="t"/>
          <a:lstStyle/>
          <a:p>
            <a:pPr algn="ctr" indent="0" marL="0">
              <a:lnSpc>
                <a:spcPts val="2800"/>
              </a:lnSpc>
              <a:buNone/>
            </a:pPr>
            <a:r>
              <a:rPr lang="en-US" sz="1750" dirty="0">
                <a:solidFill>
                  <a:srgbClr val="EBECEF"/>
                </a:solidFill>
                <a:latin typeface="Fraunces Medium" pitchFamily="34" charset="0"/>
                <a:ea typeface="Fraunces Medium" pitchFamily="34" charset="-122"/>
                <a:cs typeface="Fraunces Medium" pitchFamily="34" charset="-120"/>
              </a:rPr>
              <a:t>2</a:t>
            </a:r>
            <a:endParaRPr lang="en-US" sz="1750" dirty="0"/>
          </a:p>
        </p:txBody>
      </p:sp>
      <p:sp>
        <p:nvSpPr>
          <p:cNvPr id="10" name="Text 8"/>
          <p:cNvSpPr/>
          <p:nvPr/>
        </p:nvSpPr>
        <p:spPr>
          <a:xfrm>
            <a:off x="3478649" y="3120033"/>
            <a:ext cx="2418040" cy="278606"/>
          </a:xfrm>
          <a:prstGeom prst="rect">
            <a:avLst/>
          </a:prstGeom>
          <a:noFill/>
          <a:ln/>
        </p:spPr>
        <p:txBody>
          <a:bodyPr wrap="none" lIns="0" tIns="0" rIns="0" bIns="0" rtlCol="0" anchor="t"/>
          <a:lstStyle/>
          <a:p>
            <a:pPr algn="l" indent="0" marL="0">
              <a:lnSpc>
                <a:spcPts val="2150"/>
              </a:lnSpc>
              <a:buNone/>
            </a:pPr>
            <a:r>
              <a:rPr lang="en-US" sz="1750" dirty="0">
                <a:solidFill>
                  <a:srgbClr val="EBECEF"/>
                </a:solidFill>
                <a:latin typeface="Fraunces Medium" pitchFamily="34" charset="0"/>
                <a:ea typeface="Fraunces Medium" pitchFamily="34" charset="-122"/>
                <a:cs typeface="Fraunces Medium" pitchFamily="34" charset="-120"/>
              </a:rPr>
              <a:t>Collect &amp; Prepare Data</a:t>
            </a:r>
            <a:endParaRPr lang="en-US" sz="1750" dirty="0"/>
          </a:p>
        </p:txBody>
      </p:sp>
      <p:sp>
        <p:nvSpPr>
          <p:cNvPr id="11" name="Text 9"/>
          <p:cNvSpPr/>
          <p:nvPr/>
        </p:nvSpPr>
        <p:spPr>
          <a:xfrm>
            <a:off x="3478649" y="3505557"/>
            <a:ext cx="6465213" cy="285155"/>
          </a:xfrm>
          <a:prstGeom prst="rect">
            <a:avLst/>
          </a:prstGeom>
          <a:noFill/>
          <a:ln/>
        </p:spPr>
        <p:txBody>
          <a:bodyPr wrap="none" lIns="0" tIns="0" rIns="0" bIns="0" rtlCol="0" anchor="t"/>
          <a:lstStyle/>
          <a:p>
            <a:pPr algn="l" indent="0" marL="0">
              <a:lnSpc>
                <a:spcPts val="2200"/>
              </a:lnSpc>
              <a:buNone/>
            </a:pPr>
            <a:r>
              <a:rPr lang="en-US" sz="1400" dirty="0">
                <a:solidFill>
                  <a:srgbClr val="EBECEF"/>
                </a:solidFill>
                <a:latin typeface="Epilogue" pitchFamily="34" charset="0"/>
                <a:ea typeface="Epilogue" pitchFamily="34" charset="-122"/>
                <a:cs typeface="Epilogue" pitchFamily="34" charset="-120"/>
              </a:rPr>
              <a:t>Gather IoT sensor data and prepare it for predictive maintenance models.</a:t>
            </a:r>
            <a:endParaRPr lang="en-US" sz="1400" dirty="0"/>
          </a:p>
        </p:txBody>
      </p:sp>
      <p:sp>
        <p:nvSpPr>
          <p:cNvPr id="12" name="Shape 10"/>
          <p:cNvSpPr/>
          <p:nvPr/>
        </p:nvSpPr>
        <p:spPr>
          <a:xfrm>
            <a:off x="3389471" y="3959423"/>
            <a:ext cx="10527863" cy="11430"/>
          </a:xfrm>
          <a:prstGeom prst="roundRect">
            <a:avLst>
              <a:gd name="adj" fmla="val 655144"/>
            </a:avLst>
          </a:prstGeom>
          <a:solidFill>
            <a:srgbClr val="414A70"/>
          </a:solidFill>
          <a:ln/>
        </p:spPr>
      </p:sp>
      <p:sp>
        <p:nvSpPr>
          <p:cNvPr id="13" name="Shape 11"/>
          <p:cNvSpPr/>
          <p:nvPr/>
        </p:nvSpPr>
        <p:spPr>
          <a:xfrm>
            <a:off x="624007" y="4058007"/>
            <a:ext cx="4014668" cy="1027152"/>
          </a:xfrm>
          <a:prstGeom prst="roundRect">
            <a:avLst>
              <a:gd name="adj" fmla="val 7290"/>
            </a:avLst>
          </a:prstGeom>
          <a:solidFill>
            <a:srgbClr val="283157"/>
          </a:solidFill>
          <a:ln w="7620">
            <a:solidFill>
              <a:srgbClr val="414A70"/>
            </a:solidFill>
            <a:prstDash val="solid"/>
          </a:ln>
        </p:spPr>
      </p:sp>
      <p:sp>
        <p:nvSpPr>
          <p:cNvPr id="14" name="Text 12"/>
          <p:cNvSpPr/>
          <p:nvPr/>
        </p:nvSpPr>
        <p:spPr>
          <a:xfrm>
            <a:off x="809863" y="4393287"/>
            <a:ext cx="122992" cy="356592"/>
          </a:xfrm>
          <a:prstGeom prst="rect">
            <a:avLst/>
          </a:prstGeom>
          <a:noFill/>
          <a:ln/>
        </p:spPr>
        <p:txBody>
          <a:bodyPr wrap="none" lIns="0" tIns="0" rIns="0" bIns="0" rtlCol="0" anchor="t"/>
          <a:lstStyle/>
          <a:p>
            <a:pPr algn="ctr" indent="0" marL="0">
              <a:lnSpc>
                <a:spcPts val="2800"/>
              </a:lnSpc>
              <a:buNone/>
            </a:pPr>
            <a:r>
              <a:rPr lang="en-US" sz="1750" dirty="0">
                <a:solidFill>
                  <a:srgbClr val="EBECEF"/>
                </a:solidFill>
                <a:latin typeface="Fraunces Medium" pitchFamily="34" charset="0"/>
                <a:ea typeface="Fraunces Medium" pitchFamily="34" charset="-122"/>
                <a:cs typeface="Fraunces Medium" pitchFamily="34" charset="-120"/>
              </a:rPr>
              <a:t>3</a:t>
            </a:r>
            <a:endParaRPr lang="en-US" sz="1750" dirty="0"/>
          </a:p>
        </p:txBody>
      </p:sp>
      <p:sp>
        <p:nvSpPr>
          <p:cNvPr id="15" name="Text 13"/>
          <p:cNvSpPr/>
          <p:nvPr/>
        </p:nvSpPr>
        <p:spPr>
          <a:xfrm>
            <a:off x="4816912" y="4236244"/>
            <a:ext cx="2228612" cy="278606"/>
          </a:xfrm>
          <a:prstGeom prst="rect">
            <a:avLst/>
          </a:prstGeom>
          <a:noFill/>
          <a:ln/>
        </p:spPr>
        <p:txBody>
          <a:bodyPr wrap="none" lIns="0" tIns="0" rIns="0" bIns="0" rtlCol="0" anchor="t"/>
          <a:lstStyle/>
          <a:p>
            <a:pPr algn="l" indent="0" marL="0">
              <a:lnSpc>
                <a:spcPts val="2150"/>
              </a:lnSpc>
              <a:buNone/>
            </a:pPr>
            <a:r>
              <a:rPr lang="en-US" sz="1750" dirty="0">
                <a:solidFill>
                  <a:srgbClr val="EBECEF"/>
                </a:solidFill>
                <a:latin typeface="Fraunces Medium" pitchFamily="34" charset="0"/>
                <a:ea typeface="Fraunces Medium" pitchFamily="34" charset="-122"/>
                <a:cs typeface="Fraunces Medium" pitchFamily="34" charset="-120"/>
              </a:rPr>
              <a:t>Develop AI Models</a:t>
            </a:r>
            <a:endParaRPr lang="en-US" sz="1750" dirty="0"/>
          </a:p>
        </p:txBody>
      </p:sp>
      <p:sp>
        <p:nvSpPr>
          <p:cNvPr id="16" name="Text 14"/>
          <p:cNvSpPr/>
          <p:nvPr/>
        </p:nvSpPr>
        <p:spPr>
          <a:xfrm>
            <a:off x="4816912" y="4621768"/>
            <a:ext cx="6705957" cy="285155"/>
          </a:xfrm>
          <a:prstGeom prst="rect">
            <a:avLst/>
          </a:prstGeom>
          <a:noFill/>
          <a:ln/>
        </p:spPr>
        <p:txBody>
          <a:bodyPr wrap="none" lIns="0" tIns="0" rIns="0" bIns="0" rtlCol="0" anchor="t"/>
          <a:lstStyle/>
          <a:p>
            <a:pPr algn="l" indent="0" marL="0">
              <a:lnSpc>
                <a:spcPts val="2200"/>
              </a:lnSpc>
              <a:buNone/>
            </a:pPr>
            <a:r>
              <a:rPr lang="en-US" sz="1400" dirty="0">
                <a:solidFill>
                  <a:srgbClr val="EBECEF"/>
                </a:solidFill>
                <a:latin typeface="Epilogue" pitchFamily="34" charset="0"/>
                <a:ea typeface="Epilogue" pitchFamily="34" charset="-122"/>
                <a:cs typeface="Epilogue" pitchFamily="34" charset="-120"/>
              </a:rPr>
              <a:t>Train AI models for predictive maintenance, such as time-series forecasting.</a:t>
            </a:r>
            <a:endParaRPr lang="en-US" sz="1400" dirty="0"/>
          </a:p>
        </p:txBody>
      </p:sp>
      <p:sp>
        <p:nvSpPr>
          <p:cNvPr id="17" name="Shape 15"/>
          <p:cNvSpPr/>
          <p:nvPr/>
        </p:nvSpPr>
        <p:spPr>
          <a:xfrm>
            <a:off x="4727734" y="5075634"/>
            <a:ext cx="9189601" cy="11430"/>
          </a:xfrm>
          <a:prstGeom prst="roundRect">
            <a:avLst>
              <a:gd name="adj" fmla="val 655144"/>
            </a:avLst>
          </a:prstGeom>
          <a:solidFill>
            <a:srgbClr val="414A70"/>
          </a:solidFill>
          <a:ln/>
        </p:spPr>
      </p:sp>
      <p:sp>
        <p:nvSpPr>
          <p:cNvPr id="18" name="Shape 16"/>
          <p:cNvSpPr/>
          <p:nvPr/>
        </p:nvSpPr>
        <p:spPr>
          <a:xfrm>
            <a:off x="624007" y="5174218"/>
            <a:ext cx="5352931" cy="1027152"/>
          </a:xfrm>
          <a:prstGeom prst="roundRect">
            <a:avLst>
              <a:gd name="adj" fmla="val 7290"/>
            </a:avLst>
          </a:prstGeom>
          <a:solidFill>
            <a:srgbClr val="283157"/>
          </a:solidFill>
          <a:ln w="7620">
            <a:solidFill>
              <a:srgbClr val="414A70"/>
            </a:solidFill>
            <a:prstDash val="solid"/>
          </a:ln>
        </p:spPr>
      </p:sp>
      <p:sp>
        <p:nvSpPr>
          <p:cNvPr id="19" name="Text 17"/>
          <p:cNvSpPr/>
          <p:nvPr/>
        </p:nvSpPr>
        <p:spPr>
          <a:xfrm>
            <a:off x="809863" y="5509498"/>
            <a:ext cx="136327" cy="356592"/>
          </a:xfrm>
          <a:prstGeom prst="rect">
            <a:avLst/>
          </a:prstGeom>
          <a:noFill/>
          <a:ln/>
        </p:spPr>
        <p:txBody>
          <a:bodyPr wrap="none" lIns="0" tIns="0" rIns="0" bIns="0" rtlCol="0" anchor="t"/>
          <a:lstStyle/>
          <a:p>
            <a:pPr algn="ctr" indent="0" marL="0">
              <a:lnSpc>
                <a:spcPts val="2800"/>
              </a:lnSpc>
              <a:buNone/>
            </a:pPr>
            <a:r>
              <a:rPr lang="en-US" sz="1750" dirty="0">
                <a:solidFill>
                  <a:srgbClr val="EBECEF"/>
                </a:solidFill>
                <a:latin typeface="Fraunces Medium" pitchFamily="34" charset="0"/>
                <a:ea typeface="Fraunces Medium" pitchFamily="34" charset="-122"/>
                <a:cs typeface="Fraunces Medium" pitchFamily="34" charset="-120"/>
              </a:rPr>
              <a:t>4</a:t>
            </a:r>
            <a:endParaRPr lang="en-US" sz="1750" dirty="0"/>
          </a:p>
        </p:txBody>
      </p:sp>
      <p:sp>
        <p:nvSpPr>
          <p:cNvPr id="20" name="Text 18"/>
          <p:cNvSpPr/>
          <p:nvPr/>
        </p:nvSpPr>
        <p:spPr>
          <a:xfrm>
            <a:off x="6155174" y="5352455"/>
            <a:ext cx="2228612" cy="278606"/>
          </a:xfrm>
          <a:prstGeom prst="rect">
            <a:avLst/>
          </a:prstGeom>
          <a:noFill/>
          <a:ln/>
        </p:spPr>
        <p:txBody>
          <a:bodyPr wrap="none" lIns="0" tIns="0" rIns="0" bIns="0" rtlCol="0" anchor="t"/>
          <a:lstStyle/>
          <a:p>
            <a:pPr algn="l" indent="0" marL="0">
              <a:lnSpc>
                <a:spcPts val="2150"/>
              </a:lnSpc>
              <a:buNone/>
            </a:pPr>
            <a:r>
              <a:rPr lang="en-US" sz="1750" dirty="0">
                <a:solidFill>
                  <a:srgbClr val="EBECEF"/>
                </a:solidFill>
                <a:latin typeface="Fraunces Medium" pitchFamily="34" charset="0"/>
                <a:ea typeface="Fraunces Medium" pitchFamily="34" charset="-122"/>
                <a:cs typeface="Fraunces Medium" pitchFamily="34" charset="-120"/>
              </a:rPr>
              <a:t>Develop Digital Twin</a:t>
            </a:r>
            <a:endParaRPr lang="en-US" sz="1750" dirty="0"/>
          </a:p>
        </p:txBody>
      </p:sp>
      <p:sp>
        <p:nvSpPr>
          <p:cNvPr id="21" name="Text 19"/>
          <p:cNvSpPr/>
          <p:nvPr/>
        </p:nvSpPr>
        <p:spPr>
          <a:xfrm>
            <a:off x="6155174" y="5737979"/>
            <a:ext cx="4615458" cy="285155"/>
          </a:xfrm>
          <a:prstGeom prst="rect">
            <a:avLst/>
          </a:prstGeom>
          <a:noFill/>
          <a:ln/>
        </p:spPr>
        <p:txBody>
          <a:bodyPr wrap="none" lIns="0" tIns="0" rIns="0" bIns="0" rtlCol="0" anchor="t"/>
          <a:lstStyle/>
          <a:p>
            <a:pPr algn="l" indent="0" marL="0">
              <a:lnSpc>
                <a:spcPts val="2200"/>
              </a:lnSpc>
              <a:buNone/>
            </a:pPr>
            <a:r>
              <a:rPr lang="en-US" sz="1400" dirty="0">
                <a:solidFill>
                  <a:srgbClr val="EBECEF"/>
                </a:solidFill>
                <a:latin typeface="Epilogue" pitchFamily="34" charset="0"/>
                <a:ea typeface="Epilogue" pitchFamily="34" charset="-122"/>
                <a:cs typeface="Epilogue" pitchFamily="34" charset="-120"/>
              </a:rPr>
              <a:t>Create a realistic 3D bridge simulation using Unity 3D.</a:t>
            </a:r>
            <a:endParaRPr lang="en-US" sz="1400" dirty="0"/>
          </a:p>
        </p:txBody>
      </p:sp>
      <p:sp>
        <p:nvSpPr>
          <p:cNvPr id="22" name="Shape 20"/>
          <p:cNvSpPr/>
          <p:nvPr/>
        </p:nvSpPr>
        <p:spPr>
          <a:xfrm>
            <a:off x="6065996" y="6191845"/>
            <a:ext cx="7851338" cy="11430"/>
          </a:xfrm>
          <a:prstGeom prst="roundRect">
            <a:avLst>
              <a:gd name="adj" fmla="val 655144"/>
            </a:avLst>
          </a:prstGeom>
          <a:solidFill>
            <a:srgbClr val="414A70"/>
          </a:solidFill>
          <a:ln/>
        </p:spPr>
      </p:sp>
      <p:sp>
        <p:nvSpPr>
          <p:cNvPr id="23" name="Shape 21"/>
          <p:cNvSpPr/>
          <p:nvPr/>
        </p:nvSpPr>
        <p:spPr>
          <a:xfrm>
            <a:off x="624007" y="6290429"/>
            <a:ext cx="6691193" cy="1027152"/>
          </a:xfrm>
          <a:prstGeom prst="roundRect">
            <a:avLst>
              <a:gd name="adj" fmla="val 7290"/>
            </a:avLst>
          </a:prstGeom>
          <a:solidFill>
            <a:srgbClr val="283157"/>
          </a:solidFill>
          <a:ln w="7620">
            <a:solidFill>
              <a:srgbClr val="414A70"/>
            </a:solidFill>
            <a:prstDash val="solid"/>
          </a:ln>
        </p:spPr>
      </p:sp>
      <p:sp>
        <p:nvSpPr>
          <p:cNvPr id="24" name="Text 22"/>
          <p:cNvSpPr/>
          <p:nvPr/>
        </p:nvSpPr>
        <p:spPr>
          <a:xfrm>
            <a:off x="809863" y="6625709"/>
            <a:ext cx="128349" cy="356592"/>
          </a:xfrm>
          <a:prstGeom prst="rect">
            <a:avLst/>
          </a:prstGeom>
          <a:noFill/>
          <a:ln/>
        </p:spPr>
        <p:txBody>
          <a:bodyPr wrap="none" lIns="0" tIns="0" rIns="0" bIns="0" rtlCol="0" anchor="t"/>
          <a:lstStyle/>
          <a:p>
            <a:pPr algn="ctr" indent="0" marL="0">
              <a:lnSpc>
                <a:spcPts val="2800"/>
              </a:lnSpc>
              <a:buNone/>
            </a:pPr>
            <a:r>
              <a:rPr lang="en-US" sz="1750" dirty="0">
                <a:solidFill>
                  <a:srgbClr val="EBECEF"/>
                </a:solidFill>
                <a:latin typeface="Fraunces Medium" pitchFamily="34" charset="0"/>
                <a:ea typeface="Fraunces Medium" pitchFamily="34" charset="-122"/>
                <a:cs typeface="Fraunces Medium" pitchFamily="34" charset="-120"/>
              </a:rPr>
              <a:t>5</a:t>
            </a:r>
            <a:endParaRPr lang="en-US" sz="1750" dirty="0"/>
          </a:p>
        </p:txBody>
      </p:sp>
      <p:sp>
        <p:nvSpPr>
          <p:cNvPr id="25" name="Text 23"/>
          <p:cNvSpPr/>
          <p:nvPr/>
        </p:nvSpPr>
        <p:spPr>
          <a:xfrm>
            <a:off x="7493437" y="6468666"/>
            <a:ext cx="2228612" cy="278606"/>
          </a:xfrm>
          <a:prstGeom prst="rect">
            <a:avLst/>
          </a:prstGeom>
          <a:noFill/>
          <a:ln/>
        </p:spPr>
        <p:txBody>
          <a:bodyPr wrap="none" lIns="0" tIns="0" rIns="0" bIns="0" rtlCol="0" anchor="t"/>
          <a:lstStyle/>
          <a:p>
            <a:pPr algn="l" indent="0" marL="0">
              <a:lnSpc>
                <a:spcPts val="2150"/>
              </a:lnSpc>
              <a:buNone/>
            </a:pPr>
            <a:r>
              <a:rPr lang="en-US" sz="1750" dirty="0">
                <a:solidFill>
                  <a:srgbClr val="EBECEF"/>
                </a:solidFill>
                <a:latin typeface="Fraunces Medium" pitchFamily="34" charset="0"/>
                <a:ea typeface="Fraunces Medium" pitchFamily="34" charset="-122"/>
                <a:cs typeface="Fraunces Medium" pitchFamily="34" charset="-120"/>
              </a:rPr>
              <a:t>Deploy the Solution</a:t>
            </a:r>
            <a:endParaRPr lang="en-US" sz="1750" dirty="0"/>
          </a:p>
        </p:txBody>
      </p:sp>
      <p:sp>
        <p:nvSpPr>
          <p:cNvPr id="26" name="Text 24"/>
          <p:cNvSpPr/>
          <p:nvPr/>
        </p:nvSpPr>
        <p:spPr>
          <a:xfrm>
            <a:off x="7493437" y="6854190"/>
            <a:ext cx="6015633" cy="285155"/>
          </a:xfrm>
          <a:prstGeom prst="rect">
            <a:avLst/>
          </a:prstGeom>
          <a:noFill/>
          <a:ln/>
        </p:spPr>
        <p:txBody>
          <a:bodyPr wrap="none" lIns="0" tIns="0" rIns="0" bIns="0" rtlCol="0" anchor="t"/>
          <a:lstStyle/>
          <a:p>
            <a:pPr algn="l" indent="0" marL="0">
              <a:lnSpc>
                <a:spcPts val="2200"/>
              </a:lnSpc>
              <a:buNone/>
            </a:pPr>
            <a:r>
              <a:rPr lang="en-US" sz="1400" dirty="0">
                <a:solidFill>
                  <a:srgbClr val="EBECEF"/>
                </a:solidFill>
                <a:latin typeface="Epilogue" pitchFamily="34" charset="0"/>
                <a:ea typeface="Epilogue" pitchFamily="34" charset="-122"/>
                <a:cs typeface="Epilogue" pitchFamily="34" charset="-120"/>
              </a:rPr>
              <a:t>Deploy the system with edge AI for real-time monitoring and analysis.</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83073"/>
            <a:ext cx="7170539"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Conclusion and Next Steps</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BridgeSense represents a paradigm shift in bridge safety, offering a proactive approach to prevent future tragedies. By continuously monitoring bridges and providing valuable insights, BridgeSense empowers authorities to make informed decisions and ensure public safety.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8350448"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The 2002 I-40 Bridge Accident</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The Crash</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In 2002, a freight barge struck a structural pier on the I-40 bridge, causing a catastrophic collapse. The collision occurred in the middle of the bridge.</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The Aftermath</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accident tragically resulted in the deaths of 14 people, including the barge operator, and caused significant disruptions to traffic.</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47386"/>
            <a:ext cx="7179350"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Tragedy on the Waterways</a:t>
            </a:r>
            <a:endParaRPr lang="en-US" sz="4450" dirty="0"/>
          </a:p>
        </p:txBody>
      </p:sp>
      <p:sp>
        <p:nvSpPr>
          <p:cNvPr id="4" name="Shape 1"/>
          <p:cNvSpPr/>
          <p:nvPr/>
        </p:nvSpPr>
        <p:spPr>
          <a:xfrm>
            <a:off x="6280190" y="3251478"/>
            <a:ext cx="396835" cy="396835"/>
          </a:xfrm>
          <a:prstGeom prst="roundRect">
            <a:avLst>
              <a:gd name="adj" fmla="val 24007"/>
            </a:avLst>
          </a:prstGeom>
          <a:solidFill>
            <a:srgbClr val="283157"/>
          </a:solidFill>
          <a:ln w="7620">
            <a:solidFill>
              <a:srgbClr val="414A70"/>
            </a:solidFill>
            <a:prstDash val="solid"/>
          </a:ln>
        </p:spPr>
      </p:sp>
      <p:sp>
        <p:nvSpPr>
          <p:cNvPr id="5" name="Text 2"/>
          <p:cNvSpPr/>
          <p:nvPr/>
        </p:nvSpPr>
        <p:spPr>
          <a:xfrm>
            <a:off x="6903839" y="3251478"/>
            <a:ext cx="2840712" cy="354330"/>
          </a:xfrm>
          <a:prstGeom prst="rect">
            <a:avLst/>
          </a:prstGeom>
          <a:noFill/>
          <a:ln/>
        </p:spPr>
        <p:txBody>
          <a:bodyPr wrap="none" lIns="0" tIns="0" rIns="0" bIns="0" rtlCol="0" anchor="t"/>
          <a:lstStyle/>
          <a:p>
            <a:pPr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The Toll of Accidents</a:t>
            </a:r>
            <a:endParaRPr lang="en-US" sz="2200" dirty="0"/>
          </a:p>
        </p:txBody>
      </p:sp>
      <p:sp>
        <p:nvSpPr>
          <p:cNvPr id="6" name="Text 3"/>
          <p:cNvSpPr/>
          <p:nvPr/>
        </p:nvSpPr>
        <p:spPr>
          <a:xfrm>
            <a:off x="6903839" y="3741896"/>
            <a:ext cx="3041213" cy="2540318"/>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I-40 accident underscored the vulnerability of bridges to unforeseen events, highlighting the need for proactive safety measures.</a:t>
            </a:r>
            <a:endParaRPr lang="en-US" sz="1750" dirty="0"/>
          </a:p>
        </p:txBody>
      </p:sp>
      <p:sp>
        <p:nvSpPr>
          <p:cNvPr id="7" name="Shape 4"/>
          <p:cNvSpPr/>
          <p:nvPr/>
        </p:nvSpPr>
        <p:spPr>
          <a:xfrm>
            <a:off x="10171867" y="3251478"/>
            <a:ext cx="396835" cy="396835"/>
          </a:xfrm>
          <a:prstGeom prst="roundRect">
            <a:avLst>
              <a:gd name="adj" fmla="val 24007"/>
            </a:avLst>
          </a:prstGeom>
          <a:solidFill>
            <a:srgbClr val="283157"/>
          </a:solidFill>
          <a:ln w="7620">
            <a:solidFill>
              <a:srgbClr val="414A70"/>
            </a:solidFill>
            <a:prstDash val="solid"/>
          </a:ln>
        </p:spPr>
      </p:sp>
      <p:sp>
        <p:nvSpPr>
          <p:cNvPr id="8" name="Text 5"/>
          <p:cNvSpPr/>
          <p:nvPr/>
        </p:nvSpPr>
        <p:spPr>
          <a:xfrm>
            <a:off x="10795516" y="325147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Lessons Learned</a:t>
            </a:r>
            <a:endParaRPr lang="en-US" sz="2200" dirty="0"/>
          </a:p>
        </p:txBody>
      </p:sp>
      <p:sp>
        <p:nvSpPr>
          <p:cNvPr id="9" name="Text 6"/>
          <p:cNvSpPr/>
          <p:nvPr/>
        </p:nvSpPr>
        <p:spPr>
          <a:xfrm>
            <a:off x="10795516" y="3741896"/>
            <a:ext cx="3041213" cy="2540318"/>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tragedy served as a wake-up call for transportation authorities, prompting a renewed focus on bridge safety and infrastructure maintenance.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53772" y="513636"/>
            <a:ext cx="5045631" cy="583763"/>
          </a:xfrm>
          <a:prstGeom prst="rect">
            <a:avLst/>
          </a:prstGeom>
          <a:noFill/>
          <a:ln/>
        </p:spPr>
        <p:txBody>
          <a:bodyPr wrap="none" lIns="0" tIns="0" rIns="0" bIns="0" rtlCol="0" anchor="t"/>
          <a:lstStyle/>
          <a:p>
            <a:pPr indent="0" marL="0">
              <a:lnSpc>
                <a:spcPts val="4550"/>
              </a:lnSpc>
              <a:buNone/>
            </a:pPr>
            <a:r>
              <a:rPr lang="en-US" sz="3650" dirty="0">
                <a:solidFill>
                  <a:srgbClr val="FFFFFF"/>
                </a:solidFill>
                <a:latin typeface="Fraunces Medium" pitchFamily="34" charset="0"/>
                <a:ea typeface="Fraunces Medium" pitchFamily="34" charset="-122"/>
                <a:cs typeface="Fraunces Medium" pitchFamily="34" charset="-120"/>
              </a:rPr>
              <a:t>Lessons Not Learned…</a:t>
            </a:r>
            <a:endParaRPr lang="en-US" sz="3650" dirty="0"/>
          </a:p>
        </p:txBody>
      </p:sp>
      <p:sp>
        <p:nvSpPr>
          <p:cNvPr id="3" name="Text 1"/>
          <p:cNvSpPr/>
          <p:nvPr/>
        </p:nvSpPr>
        <p:spPr>
          <a:xfrm>
            <a:off x="653772" y="1471017"/>
            <a:ext cx="13322856" cy="1793081"/>
          </a:xfrm>
          <a:prstGeom prst="rect">
            <a:avLst/>
          </a:prstGeom>
          <a:noFill/>
          <a:ln/>
        </p:spPr>
        <p:txBody>
          <a:bodyPr wrap="square" lIns="0" tIns="0" rIns="0" bIns="0" rtlCol="0" anchor="t"/>
          <a:lstStyle/>
          <a:p>
            <a:pPr indent="0" marL="0">
              <a:lnSpc>
                <a:spcPts val="2350"/>
              </a:lnSpc>
              <a:buNone/>
            </a:pPr>
            <a:r>
              <a:rPr lang="en-US" sz="1450" dirty="0">
                <a:solidFill>
                  <a:srgbClr val="EBECEF"/>
                </a:solidFill>
                <a:latin typeface="Epilogue" pitchFamily="34" charset="0"/>
                <a:ea typeface="Epilogue" pitchFamily="34" charset="-122"/>
                <a:cs typeface="Epilogue" pitchFamily="34" charset="-120"/>
              </a:rPr>
              <a:t>Despite the devastating I-40 bridge collapse in 2002, structural integrity and safety measures remained inadequate. In 2024, the Francis Scott Key Bridge in Baltimore, Maryland, suffered a similar fate. On Tuesday, March 26, 2024, at 1:28 a.m. EDT (05:28 UTC), the main spans and the three nearest northeast approach spans collapsed after the container ship Dali struck one of its piers. Tragically, six members of a maintenance crew working on the roadway were killed, while two were rescued from the river. The collapse blocked most shipping to and from the Port of Baltimore for 11 weeks, resulting in an estimated economic impact of $15 million per day. Maryland Governor Wes Moore aptly described the event as a "global crisis."</a:t>
            </a:r>
            <a:endParaRPr lang="en-US" sz="1450" dirty="0"/>
          </a:p>
        </p:txBody>
      </p:sp>
      <p:pic>
        <p:nvPicPr>
          <p:cNvPr id="4" name="Image 0" descr="preencoded.png">    </p:cNvPr>
          <p:cNvPicPr>
            <a:picLocks noChangeAspect="1"/>
          </p:cNvPicPr>
          <p:nvPr/>
        </p:nvPicPr>
        <p:blipFill>
          <a:blip r:embed="rId1"/>
          <a:stretch>
            <a:fillRect/>
          </a:stretch>
        </p:blipFill>
        <p:spPr>
          <a:xfrm>
            <a:off x="653772" y="3474244"/>
            <a:ext cx="5370790" cy="3319343"/>
          </a:xfrm>
          <a:prstGeom prst="rect">
            <a:avLst/>
          </a:prstGeom>
        </p:spPr>
      </p:pic>
      <p:sp>
        <p:nvSpPr>
          <p:cNvPr id="5" name="Text 2"/>
          <p:cNvSpPr/>
          <p:nvPr/>
        </p:nvSpPr>
        <p:spPr>
          <a:xfrm>
            <a:off x="653772" y="7027069"/>
            <a:ext cx="6521291" cy="597694"/>
          </a:xfrm>
          <a:prstGeom prst="rect">
            <a:avLst/>
          </a:prstGeom>
          <a:noFill/>
          <a:ln/>
        </p:spPr>
        <p:txBody>
          <a:bodyPr wrap="squar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Search &amp; Rescue Teams searching for missing crew members and civilians. </a:t>
            </a:r>
            <a:endParaRPr lang="en-US" sz="1450" dirty="0"/>
          </a:p>
        </p:txBody>
      </p:sp>
      <p:pic>
        <p:nvPicPr>
          <p:cNvPr id="6" name="Image 1" descr="preencoded.png">    </p:cNvPr>
          <p:cNvPicPr>
            <a:picLocks noChangeAspect="1"/>
          </p:cNvPicPr>
          <p:nvPr/>
        </p:nvPicPr>
        <p:blipFill>
          <a:blip r:embed="rId2"/>
          <a:stretch>
            <a:fillRect/>
          </a:stretch>
        </p:blipFill>
        <p:spPr>
          <a:xfrm>
            <a:off x="7455217" y="3474244"/>
            <a:ext cx="5370909" cy="3319463"/>
          </a:xfrm>
          <a:prstGeom prst="rect">
            <a:avLst/>
          </a:prstGeom>
        </p:spPr>
      </p:pic>
      <p:sp>
        <p:nvSpPr>
          <p:cNvPr id="7" name="Text 3"/>
          <p:cNvSpPr/>
          <p:nvPr/>
        </p:nvSpPr>
        <p:spPr>
          <a:xfrm>
            <a:off x="7455217" y="7027188"/>
            <a:ext cx="6521410" cy="298847"/>
          </a:xfrm>
          <a:prstGeom prst="rect">
            <a:avLst/>
          </a:prstGeom>
          <a:noFill/>
          <a:ln/>
        </p:spPr>
        <p:txBody>
          <a:bodyPr wrap="none" lIns="0" tIns="0" rIns="0" bIns="0" rtlCol="0" anchor="t"/>
          <a:lstStyle/>
          <a:p>
            <a:pPr algn="ctr" indent="0" marL="0">
              <a:lnSpc>
                <a:spcPts val="2350"/>
              </a:lnSpc>
              <a:buNone/>
            </a:pPr>
            <a:r>
              <a:rPr lang="en-US" sz="1450" dirty="0">
                <a:solidFill>
                  <a:srgbClr val="EBECEF"/>
                </a:solidFill>
                <a:latin typeface="Epilogue" pitchFamily="34" charset="0"/>
                <a:ea typeface="Epilogue" pitchFamily="34" charset="-122"/>
                <a:cs typeface="Epilogue" pitchFamily="34" charset="-120"/>
              </a:rPr>
              <a:t>Aerial View of FSKB Accident</a:t>
            </a:r>
            <a:endParaRPr lang="en-US" sz="1450" dirty="0"/>
          </a:p>
        </p:txBody>
      </p:sp>
      <p:sp>
        <p:nvSpPr>
          <p:cNvPr id="8" name="Text 4"/>
          <p:cNvSpPr/>
          <p:nvPr/>
        </p:nvSpPr>
        <p:spPr>
          <a:xfrm>
            <a:off x="7455217" y="7438073"/>
            <a:ext cx="6521410" cy="298847"/>
          </a:xfrm>
          <a:prstGeom prst="rect">
            <a:avLst/>
          </a:prstGeom>
          <a:noFill/>
          <a:ln/>
        </p:spPr>
        <p:txBody>
          <a:bodyPr wrap="none" lIns="0" tIns="0" rIns="0" bIns="0" rtlCol="0" anchor="t"/>
          <a:lstStyle/>
          <a:p>
            <a:pPr algn="ctr" indent="0" marL="0">
              <a:lnSpc>
                <a:spcPts val="2350"/>
              </a:lnSpc>
              <a:buNone/>
            </a:pP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621048"/>
            <a:ext cx="8396645"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The Devastating Consequences</a:t>
            </a:r>
            <a:endParaRPr lang="en-US" sz="4450" dirty="0"/>
          </a:p>
        </p:txBody>
      </p:sp>
      <p:sp>
        <p:nvSpPr>
          <p:cNvPr id="4" name="Shape 1"/>
          <p:cNvSpPr/>
          <p:nvPr/>
        </p:nvSpPr>
        <p:spPr>
          <a:xfrm>
            <a:off x="793790" y="4669988"/>
            <a:ext cx="4196358" cy="2773799"/>
          </a:xfrm>
          <a:prstGeom prst="roundRect">
            <a:avLst>
              <a:gd name="adj" fmla="val 3435"/>
            </a:avLst>
          </a:prstGeom>
          <a:solidFill>
            <a:srgbClr val="283157"/>
          </a:solidFill>
          <a:ln w="7620">
            <a:solidFill>
              <a:srgbClr val="414A70"/>
            </a:solidFill>
            <a:prstDash val="solid"/>
          </a:ln>
        </p:spPr>
      </p:sp>
      <p:sp>
        <p:nvSpPr>
          <p:cNvPr id="5" name="Text 2"/>
          <p:cNvSpPr/>
          <p:nvPr/>
        </p:nvSpPr>
        <p:spPr>
          <a:xfrm>
            <a:off x="1028224" y="490442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Loss of Life</a:t>
            </a:r>
            <a:endParaRPr lang="en-US" sz="2200" dirty="0"/>
          </a:p>
        </p:txBody>
      </p:sp>
      <p:sp>
        <p:nvSpPr>
          <p:cNvPr id="6" name="Text 3"/>
          <p:cNvSpPr/>
          <p:nvPr/>
        </p:nvSpPr>
        <p:spPr>
          <a:xfrm>
            <a:off x="1028224" y="5394841"/>
            <a:ext cx="3727490" cy="1451610"/>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accident tragically took the lives of 14 people, a stark reminder of the human cost of infrastructure failures.</a:t>
            </a:r>
            <a:endParaRPr lang="en-US" sz="1750" dirty="0"/>
          </a:p>
        </p:txBody>
      </p:sp>
      <p:sp>
        <p:nvSpPr>
          <p:cNvPr id="7" name="Shape 4"/>
          <p:cNvSpPr/>
          <p:nvPr/>
        </p:nvSpPr>
        <p:spPr>
          <a:xfrm>
            <a:off x="5216962" y="4669988"/>
            <a:ext cx="4196358" cy="2773799"/>
          </a:xfrm>
          <a:prstGeom prst="roundRect">
            <a:avLst>
              <a:gd name="adj" fmla="val 3435"/>
            </a:avLst>
          </a:prstGeom>
          <a:solidFill>
            <a:srgbClr val="283157"/>
          </a:solidFill>
          <a:ln w="7620">
            <a:solidFill>
              <a:srgbClr val="414A70"/>
            </a:solidFill>
            <a:prstDash val="solid"/>
          </a:ln>
        </p:spPr>
      </p:sp>
      <p:sp>
        <p:nvSpPr>
          <p:cNvPr id="8" name="Text 5"/>
          <p:cNvSpPr/>
          <p:nvPr/>
        </p:nvSpPr>
        <p:spPr>
          <a:xfrm>
            <a:off x="5451396" y="490442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Economic Impact</a:t>
            </a:r>
            <a:endParaRPr lang="en-US" sz="2200" dirty="0"/>
          </a:p>
        </p:txBody>
      </p:sp>
      <p:sp>
        <p:nvSpPr>
          <p:cNvPr id="9" name="Text 6"/>
          <p:cNvSpPr/>
          <p:nvPr/>
        </p:nvSpPr>
        <p:spPr>
          <a:xfrm>
            <a:off x="5451396" y="5394841"/>
            <a:ext cx="3727490" cy="1814513"/>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bridge collapse caused significant economic disruptions, impacting transportation networks and disrupting businesses.</a:t>
            </a:r>
            <a:endParaRPr lang="en-US" sz="1750" dirty="0"/>
          </a:p>
        </p:txBody>
      </p:sp>
      <p:sp>
        <p:nvSpPr>
          <p:cNvPr id="10" name="Shape 7"/>
          <p:cNvSpPr/>
          <p:nvPr/>
        </p:nvSpPr>
        <p:spPr>
          <a:xfrm>
            <a:off x="9640133" y="4669988"/>
            <a:ext cx="4196358" cy="2773799"/>
          </a:xfrm>
          <a:prstGeom prst="roundRect">
            <a:avLst>
              <a:gd name="adj" fmla="val 3435"/>
            </a:avLst>
          </a:prstGeom>
          <a:solidFill>
            <a:srgbClr val="283157"/>
          </a:solidFill>
          <a:ln w="7620">
            <a:solidFill>
              <a:srgbClr val="414A70"/>
            </a:solidFill>
            <a:prstDash val="solid"/>
          </a:ln>
        </p:spPr>
      </p:sp>
      <p:sp>
        <p:nvSpPr>
          <p:cNvPr id="11" name="Text 8"/>
          <p:cNvSpPr/>
          <p:nvPr/>
        </p:nvSpPr>
        <p:spPr>
          <a:xfrm>
            <a:off x="9874568" y="490442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Safety Concerns</a:t>
            </a:r>
            <a:endParaRPr lang="en-US" sz="2200" dirty="0"/>
          </a:p>
        </p:txBody>
      </p:sp>
      <p:sp>
        <p:nvSpPr>
          <p:cNvPr id="12" name="Text 9"/>
          <p:cNvSpPr/>
          <p:nvPr/>
        </p:nvSpPr>
        <p:spPr>
          <a:xfrm>
            <a:off x="9874568" y="5394841"/>
            <a:ext cx="3727490" cy="1451610"/>
          </a:xfrm>
          <a:prstGeom prst="rect">
            <a:avLst/>
          </a:prstGeom>
          <a:noFill/>
          <a:ln/>
        </p:spPr>
        <p:txBody>
          <a:bodyPr wrap="square" lIns="0" tIns="0" rIns="0" bIns="0" rtlCol="0" anchor="t"/>
          <a:lstStyle/>
          <a:p>
            <a:pPr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accident raised serious concerns about the safety of aging infrastructure and the need for preventative measures.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6797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Detecting Bridge Structural Integrity</a:t>
            </a:r>
            <a:endParaRPr lang="en-US" sz="4450" dirty="0"/>
          </a:p>
        </p:txBody>
      </p:sp>
      <p:pic>
        <p:nvPicPr>
          <p:cNvPr id="4" name="Image 1" descr="preencoded.png">    </p:cNvPr>
          <p:cNvPicPr>
            <a:picLocks noChangeAspect="1"/>
          </p:cNvPicPr>
          <p:nvPr/>
        </p:nvPicPr>
        <p:blipFill>
          <a:blip r:embed="rId2"/>
          <a:stretch>
            <a:fillRect/>
          </a:stretch>
        </p:blipFill>
        <p:spPr>
          <a:xfrm>
            <a:off x="6280190" y="3625691"/>
            <a:ext cx="566976" cy="566976"/>
          </a:xfrm>
          <a:prstGeom prst="rect">
            <a:avLst/>
          </a:prstGeom>
        </p:spPr>
      </p:pic>
      <p:sp>
        <p:nvSpPr>
          <p:cNvPr id="5" name="Text 1"/>
          <p:cNvSpPr/>
          <p:nvPr/>
        </p:nvSpPr>
        <p:spPr>
          <a:xfrm>
            <a:off x="6280190" y="4419481"/>
            <a:ext cx="2997994" cy="354330"/>
          </a:xfrm>
          <a:prstGeom prst="rect">
            <a:avLst/>
          </a:prstGeom>
          <a:noFill/>
          <a:ln/>
        </p:spPr>
        <p:txBody>
          <a:bodyPr wrap="none" lIns="0" tIns="0" rIns="0" bIns="0" rtlCol="0" anchor="t"/>
          <a:lstStyle/>
          <a:p>
            <a:pPr algn="l"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Real-Time Monitoring</a:t>
            </a:r>
            <a:endParaRPr lang="en-US" sz="2200" dirty="0"/>
          </a:p>
        </p:txBody>
      </p:sp>
      <p:sp>
        <p:nvSpPr>
          <p:cNvPr id="6" name="Text 2"/>
          <p:cNvSpPr/>
          <p:nvPr/>
        </p:nvSpPr>
        <p:spPr>
          <a:xfrm>
            <a:off x="6280190" y="4909899"/>
            <a:ext cx="3608070" cy="1451610"/>
          </a:xfrm>
          <a:prstGeom prst="rect">
            <a:avLst/>
          </a:prstGeom>
          <a:noFill/>
          <a:ln/>
        </p:spPr>
        <p:txBody>
          <a:bodyPr wrap="square" lIns="0" tIns="0" rIns="0" bIns="0" rtlCol="0" anchor="t"/>
          <a:lstStyle/>
          <a:p>
            <a:pPr algn="l" indent="0" marL="0">
              <a:lnSpc>
                <a:spcPts val="2850"/>
              </a:lnSpc>
              <a:buNone/>
            </a:pPr>
            <a:r>
              <a:rPr lang="en-US" sz="1750" dirty="0">
                <a:solidFill>
                  <a:srgbClr val="EBECEF"/>
                </a:solidFill>
                <a:latin typeface="Epilogue" pitchFamily="34" charset="0"/>
                <a:ea typeface="Epilogue" pitchFamily="34" charset="-122"/>
                <a:cs typeface="Epilogue" pitchFamily="34" charset="-120"/>
              </a:rPr>
              <a:t>BridgeSense utilizes a network of sensors to continuously monitor key structural elements of bridges.</a:t>
            </a:r>
            <a:endParaRPr lang="en-US" sz="1750" dirty="0"/>
          </a:p>
        </p:txBody>
      </p:sp>
      <p:pic>
        <p:nvPicPr>
          <p:cNvPr id="7" name="Image 2" descr="preencoded.png">    </p:cNvPr>
          <p:cNvPicPr>
            <a:picLocks noChangeAspect="1"/>
          </p:cNvPicPr>
          <p:nvPr/>
        </p:nvPicPr>
        <p:blipFill>
          <a:blip r:embed="rId3"/>
          <a:stretch>
            <a:fillRect/>
          </a:stretch>
        </p:blipFill>
        <p:spPr>
          <a:xfrm>
            <a:off x="10228421" y="3625691"/>
            <a:ext cx="566976" cy="566976"/>
          </a:xfrm>
          <a:prstGeom prst="rect">
            <a:avLst/>
          </a:prstGeom>
        </p:spPr>
      </p:pic>
      <p:sp>
        <p:nvSpPr>
          <p:cNvPr id="8" name="Text 3"/>
          <p:cNvSpPr/>
          <p:nvPr/>
        </p:nvSpPr>
        <p:spPr>
          <a:xfrm>
            <a:off x="10228421" y="4419481"/>
            <a:ext cx="3009305" cy="354330"/>
          </a:xfrm>
          <a:prstGeom prst="rect">
            <a:avLst/>
          </a:prstGeom>
          <a:noFill/>
          <a:ln/>
        </p:spPr>
        <p:txBody>
          <a:bodyPr wrap="none" lIns="0" tIns="0" rIns="0" bIns="0" rtlCol="0" anchor="t"/>
          <a:lstStyle/>
          <a:p>
            <a:pPr algn="l" indent="0" marL="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Early Warning System</a:t>
            </a:r>
            <a:endParaRPr lang="en-US" sz="2200" dirty="0"/>
          </a:p>
        </p:txBody>
      </p:sp>
      <p:sp>
        <p:nvSpPr>
          <p:cNvPr id="9" name="Text 4"/>
          <p:cNvSpPr/>
          <p:nvPr/>
        </p:nvSpPr>
        <p:spPr>
          <a:xfrm>
            <a:off x="10228421" y="4909899"/>
            <a:ext cx="3608189" cy="1451610"/>
          </a:xfrm>
          <a:prstGeom prst="rect">
            <a:avLst/>
          </a:prstGeom>
          <a:noFill/>
          <a:ln/>
        </p:spPr>
        <p:txBody>
          <a:bodyPr wrap="square" lIns="0" tIns="0" rIns="0" bIns="0" rtlCol="0" anchor="t"/>
          <a:lstStyle/>
          <a:p>
            <a:pPr algn="l" indent="0" marL="0">
              <a:lnSpc>
                <a:spcPts val="2850"/>
              </a:lnSpc>
              <a:buNone/>
            </a:pPr>
            <a:r>
              <a:rPr lang="en-US" sz="1750" dirty="0">
                <a:solidFill>
                  <a:srgbClr val="EBECEF"/>
                </a:solidFill>
                <a:latin typeface="Epilogue" pitchFamily="34" charset="0"/>
                <a:ea typeface="Epilogue" pitchFamily="34" charset="-122"/>
                <a:cs typeface="Epilogue" pitchFamily="34" charset="-120"/>
              </a:rPr>
              <a:t>The system provides real-time data analysis, alerting authorities to potential issues before they escalate.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0447" y="838676"/>
            <a:ext cx="7703106" cy="1286351"/>
          </a:xfrm>
          <a:prstGeom prst="rect">
            <a:avLst/>
          </a:prstGeom>
          <a:noFill/>
          <a:ln/>
        </p:spPr>
        <p:txBody>
          <a:bodyPr wrap="square" lIns="0" tIns="0" rIns="0" bIns="0" rtlCol="0" anchor="t"/>
          <a:lstStyle/>
          <a:p>
            <a:pPr indent="0" marL="0">
              <a:lnSpc>
                <a:spcPts val="5050"/>
              </a:lnSpc>
              <a:buNone/>
            </a:pPr>
            <a:r>
              <a:rPr lang="en-US" sz="4050" dirty="0">
                <a:solidFill>
                  <a:srgbClr val="FFFFFF"/>
                </a:solidFill>
                <a:latin typeface="Fraunces Medium" pitchFamily="34" charset="0"/>
                <a:ea typeface="Fraunces Medium" pitchFamily="34" charset="-122"/>
                <a:cs typeface="Fraunces Medium" pitchFamily="34" charset="-120"/>
              </a:rPr>
              <a:t>Studying Wind-Cable Interactions</a:t>
            </a:r>
            <a:endParaRPr lang="en-US" sz="4050" dirty="0"/>
          </a:p>
        </p:txBody>
      </p:sp>
      <p:sp>
        <p:nvSpPr>
          <p:cNvPr id="4" name="Shape 1"/>
          <p:cNvSpPr/>
          <p:nvPr/>
        </p:nvSpPr>
        <p:spPr>
          <a:xfrm>
            <a:off x="1017746" y="2433757"/>
            <a:ext cx="22860" cy="4957048"/>
          </a:xfrm>
          <a:prstGeom prst="roundRect">
            <a:avLst>
              <a:gd name="adj" fmla="val 378194"/>
            </a:avLst>
          </a:prstGeom>
          <a:solidFill>
            <a:srgbClr val="414A70"/>
          </a:solidFill>
          <a:ln/>
        </p:spPr>
      </p:sp>
      <p:sp>
        <p:nvSpPr>
          <p:cNvPr id="5" name="Shape 2"/>
          <p:cNvSpPr/>
          <p:nvPr/>
        </p:nvSpPr>
        <p:spPr>
          <a:xfrm>
            <a:off x="1237833" y="2885242"/>
            <a:ext cx="720447" cy="22860"/>
          </a:xfrm>
          <a:prstGeom prst="roundRect">
            <a:avLst>
              <a:gd name="adj" fmla="val 378194"/>
            </a:avLst>
          </a:prstGeom>
          <a:solidFill>
            <a:srgbClr val="414A70"/>
          </a:solidFill>
          <a:ln/>
        </p:spPr>
      </p:sp>
      <p:sp>
        <p:nvSpPr>
          <p:cNvPr id="6" name="Shape 3"/>
          <p:cNvSpPr/>
          <p:nvPr/>
        </p:nvSpPr>
        <p:spPr>
          <a:xfrm>
            <a:off x="797659" y="2665214"/>
            <a:ext cx="463034" cy="463034"/>
          </a:xfrm>
          <a:prstGeom prst="roundRect">
            <a:avLst>
              <a:gd name="adj" fmla="val 18671"/>
            </a:avLst>
          </a:prstGeom>
          <a:solidFill>
            <a:srgbClr val="283157"/>
          </a:solidFill>
          <a:ln w="7620">
            <a:solidFill>
              <a:srgbClr val="414A70"/>
            </a:solidFill>
            <a:prstDash val="solid"/>
          </a:ln>
        </p:spPr>
      </p:sp>
      <p:sp>
        <p:nvSpPr>
          <p:cNvPr id="7" name="Text 4"/>
          <p:cNvSpPr/>
          <p:nvPr/>
        </p:nvSpPr>
        <p:spPr>
          <a:xfrm>
            <a:off x="958394" y="2742367"/>
            <a:ext cx="141565" cy="308729"/>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1</a:t>
            </a:r>
            <a:endParaRPr lang="en-US" sz="2400" dirty="0"/>
          </a:p>
        </p:txBody>
      </p:sp>
      <p:sp>
        <p:nvSpPr>
          <p:cNvPr id="8" name="Text 5"/>
          <p:cNvSpPr/>
          <p:nvPr/>
        </p:nvSpPr>
        <p:spPr>
          <a:xfrm>
            <a:off x="2161223" y="2639497"/>
            <a:ext cx="2573060" cy="321588"/>
          </a:xfrm>
          <a:prstGeom prst="rect">
            <a:avLst/>
          </a:prstGeom>
          <a:noFill/>
          <a:ln/>
        </p:spPr>
        <p:txBody>
          <a:bodyPr wrap="none" lIns="0" tIns="0" rIns="0" bIns="0" rtlCol="0" anchor="t"/>
          <a:lstStyle/>
          <a:p>
            <a:pPr algn="l"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Wind Analysis</a:t>
            </a:r>
            <a:endParaRPr lang="en-US" sz="2000" dirty="0"/>
          </a:p>
        </p:txBody>
      </p:sp>
      <p:sp>
        <p:nvSpPr>
          <p:cNvPr id="9" name="Text 6"/>
          <p:cNvSpPr/>
          <p:nvPr/>
        </p:nvSpPr>
        <p:spPr>
          <a:xfrm>
            <a:off x="2161223" y="3084552"/>
            <a:ext cx="6262330" cy="658654"/>
          </a:xfrm>
          <a:prstGeom prst="rect">
            <a:avLst/>
          </a:prstGeom>
          <a:noFill/>
          <a:ln/>
        </p:spPr>
        <p:txBody>
          <a:bodyPr wrap="square" lIns="0" tIns="0" rIns="0" bIns="0" rtlCol="0" anchor="t"/>
          <a:lstStyle/>
          <a:p>
            <a:pPr algn="l" indent="0" marL="0">
              <a:lnSpc>
                <a:spcPts val="2550"/>
              </a:lnSpc>
              <a:buNone/>
            </a:pPr>
            <a:r>
              <a:rPr lang="en-US" sz="1600" dirty="0">
                <a:solidFill>
                  <a:srgbClr val="EBECEF"/>
                </a:solidFill>
                <a:latin typeface="Epilogue" pitchFamily="34" charset="0"/>
                <a:ea typeface="Epilogue" pitchFamily="34" charset="-122"/>
                <a:cs typeface="Epilogue" pitchFamily="34" charset="-120"/>
              </a:rPr>
              <a:t>BridgeSense models the dynamic interactions between wind forces and the cables of suspension bridges.</a:t>
            </a:r>
            <a:endParaRPr lang="en-US" sz="1600" dirty="0"/>
          </a:p>
        </p:txBody>
      </p:sp>
      <p:sp>
        <p:nvSpPr>
          <p:cNvPr id="10" name="Shape 7"/>
          <p:cNvSpPr/>
          <p:nvPr/>
        </p:nvSpPr>
        <p:spPr>
          <a:xfrm>
            <a:off x="1237833" y="4606171"/>
            <a:ext cx="720447" cy="22860"/>
          </a:xfrm>
          <a:prstGeom prst="roundRect">
            <a:avLst>
              <a:gd name="adj" fmla="val 378194"/>
            </a:avLst>
          </a:prstGeom>
          <a:solidFill>
            <a:srgbClr val="414A70"/>
          </a:solidFill>
          <a:ln/>
        </p:spPr>
      </p:sp>
      <p:sp>
        <p:nvSpPr>
          <p:cNvPr id="11" name="Shape 8"/>
          <p:cNvSpPr/>
          <p:nvPr/>
        </p:nvSpPr>
        <p:spPr>
          <a:xfrm>
            <a:off x="797659" y="4386143"/>
            <a:ext cx="463034" cy="463034"/>
          </a:xfrm>
          <a:prstGeom prst="roundRect">
            <a:avLst>
              <a:gd name="adj" fmla="val 18671"/>
            </a:avLst>
          </a:prstGeom>
          <a:solidFill>
            <a:srgbClr val="283157"/>
          </a:solidFill>
          <a:ln w="7620">
            <a:solidFill>
              <a:srgbClr val="414A70"/>
            </a:solidFill>
            <a:prstDash val="solid"/>
          </a:ln>
        </p:spPr>
      </p:sp>
      <p:sp>
        <p:nvSpPr>
          <p:cNvPr id="12" name="Text 9"/>
          <p:cNvSpPr/>
          <p:nvPr/>
        </p:nvSpPr>
        <p:spPr>
          <a:xfrm>
            <a:off x="935534" y="4463296"/>
            <a:ext cx="187166" cy="308729"/>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2</a:t>
            </a:r>
            <a:endParaRPr lang="en-US" sz="2400" dirty="0"/>
          </a:p>
        </p:txBody>
      </p:sp>
      <p:sp>
        <p:nvSpPr>
          <p:cNvPr id="13" name="Text 10"/>
          <p:cNvSpPr/>
          <p:nvPr/>
        </p:nvSpPr>
        <p:spPr>
          <a:xfrm>
            <a:off x="2161223" y="4360426"/>
            <a:ext cx="2573060" cy="321588"/>
          </a:xfrm>
          <a:prstGeom prst="rect">
            <a:avLst/>
          </a:prstGeom>
          <a:noFill/>
          <a:ln/>
        </p:spPr>
        <p:txBody>
          <a:bodyPr wrap="none" lIns="0" tIns="0" rIns="0" bIns="0" rtlCol="0" anchor="t"/>
          <a:lstStyle/>
          <a:p>
            <a:pPr algn="l"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Simulation</a:t>
            </a:r>
            <a:endParaRPr lang="en-US" sz="2000" dirty="0"/>
          </a:p>
        </p:txBody>
      </p:sp>
      <p:sp>
        <p:nvSpPr>
          <p:cNvPr id="14" name="Text 11"/>
          <p:cNvSpPr/>
          <p:nvPr/>
        </p:nvSpPr>
        <p:spPr>
          <a:xfrm>
            <a:off x="2161223" y="4805482"/>
            <a:ext cx="6262330" cy="658654"/>
          </a:xfrm>
          <a:prstGeom prst="rect">
            <a:avLst/>
          </a:prstGeom>
          <a:noFill/>
          <a:ln/>
        </p:spPr>
        <p:txBody>
          <a:bodyPr wrap="square" lIns="0" tIns="0" rIns="0" bIns="0" rtlCol="0" anchor="t"/>
          <a:lstStyle/>
          <a:p>
            <a:pPr algn="l" indent="0" marL="0">
              <a:lnSpc>
                <a:spcPts val="2550"/>
              </a:lnSpc>
              <a:buNone/>
            </a:pPr>
            <a:r>
              <a:rPr lang="en-US" sz="1600" dirty="0">
                <a:solidFill>
                  <a:srgbClr val="EBECEF"/>
                </a:solidFill>
                <a:latin typeface="Epilogue" pitchFamily="34" charset="0"/>
                <a:ea typeface="Epilogue" pitchFamily="34" charset="-122"/>
                <a:cs typeface="Epilogue" pitchFamily="34" charset="-120"/>
              </a:rPr>
              <a:t>Advanced simulations help predict how wind loads affect bridge stability, identifying potential vulnerabilities.</a:t>
            </a:r>
            <a:endParaRPr lang="en-US" sz="1600" dirty="0"/>
          </a:p>
        </p:txBody>
      </p:sp>
      <p:sp>
        <p:nvSpPr>
          <p:cNvPr id="15" name="Shape 12"/>
          <p:cNvSpPr/>
          <p:nvPr/>
        </p:nvSpPr>
        <p:spPr>
          <a:xfrm>
            <a:off x="1237833" y="6327100"/>
            <a:ext cx="720447" cy="22860"/>
          </a:xfrm>
          <a:prstGeom prst="roundRect">
            <a:avLst>
              <a:gd name="adj" fmla="val 378194"/>
            </a:avLst>
          </a:prstGeom>
          <a:solidFill>
            <a:srgbClr val="414A70"/>
          </a:solidFill>
          <a:ln/>
        </p:spPr>
      </p:sp>
      <p:sp>
        <p:nvSpPr>
          <p:cNvPr id="16" name="Shape 13"/>
          <p:cNvSpPr/>
          <p:nvPr/>
        </p:nvSpPr>
        <p:spPr>
          <a:xfrm>
            <a:off x="797659" y="6107073"/>
            <a:ext cx="463034" cy="463034"/>
          </a:xfrm>
          <a:prstGeom prst="roundRect">
            <a:avLst>
              <a:gd name="adj" fmla="val 18671"/>
            </a:avLst>
          </a:prstGeom>
          <a:solidFill>
            <a:srgbClr val="283157"/>
          </a:solidFill>
          <a:ln w="7620">
            <a:solidFill>
              <a:srgbClr val="414A70"/>
            </a:solidFill>
            <a:prstDash val="solid"/>
          </a:ln>
        </p:spPr>
      </p:sp>
      <p:sp>
        <p:nvSpPr>
          <p:cNvPr id="17" name="Text 14"/>
          <p:cNvSpPr/>
          <p:nvPr/>
        </p:nvSpPr>
        <p:spPr>
          <a:xfrm>
            <a:off x="943868" y="6184225"/>
            <a:ext cx="170497" cy="308729"/>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3</a:t>
            </a:r>
            <a:endParaRPr lang="en-US" sz="2400" dirty="0"/>
          </a:p>
        </p:txBody>
      </p:sp>
      <p:sp>
        <p:nvSpPr>
          <p:cNvPr id="18" name="Text 15"/>
          <p:cNvSpPr/>
          <p:nvPr/>
        </p:nvSpPr>
        <p:spPr>
          <a:xfrm>
            <a:off x="2161223" y="6081355"/>
            <a:ext cx="2573060" cy="321588"/>
          </a:xfrm>
          <a:prstGeom prst="rect">
            <a:avLst/>
          </a:prstGeom>
          <a:noFill/>
          <a:ln/>
        </p:spPr>
        <p:txBody>
          <a:bodyPr wrap="none" lIns="0" tIns="0" rIns="0" bIns="0" rtlCol="0" anchor="t"/>
          <a:lstStyle/>
          <a:p>
            <a:pPr algn="l"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Mitigation Strategies</a:t>
            </a:r>
            <a:endParaRPr lang="en-US" sz="2000" dirty="0"/>
          </a:p>
        </p:txBody>
      </p:sp>
      <p:sp>
        <p:nvSpPr>
          <p:cNvPr id="19" name="Text 16"/>
          <p:cNvSpPr/>
          <p:nvPr/>
        </p:nvSpPr>
        <p:spPr>
          <a:xfrm>
            <a:off x="2161223" y="6526411"/>
            <a:ext cx="6262330" cy="658654"/>
          </a:xfrm>
          <a:prstGeom prst="rect">
            <a:avLst/>
          </a:prstGeom>
          <a:noFill/>
          <a:ln/>
        </p:spPr>
        <p:txBody>
          <a:bodyPr wrap="square" lIns="0" tIns="0" rIns="0" bIns="0" rtlCol="0" anchor="t"/>
          <a:lstStyle/>
          <a:p>
            <a:pPr algn="l" indent="0" marL="0">
              <a:lnSpc>
                <a:spcPts val="2550"/>
              </a:lnSpc>
              <a:buNone/>
            </a:pPr>
            <a:r>
              <a:rPr lang="en-US" sz="1600" dirty="0">
                <a:solidFill>
                  <a:srgbClr val="EBECEF"/>
                </a:solidFill>
                <a:latin typeface="Epilogue" pitchFamily="34" charset="0"/>
                <a:ea typeface="Epilogue" pitchFamily="34" charset="-122"/>
                <a:cs typeface="Epilogue" pitchFamily="34" charset="-120"/>
              </a:rPr>
              <a:t>This data informs bridge design and maintenance strategies to minimize the impact of wind on bridge stability.</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05514"/>
          </a:xfrm>
          <a:prstGeom prst="rect">
            <a:avLst/>
          </a:prstGeom>
        </p:spPr>
      </p:pic>
      <p:sp>
        <p:nvSpPr>
          <p:cNvPr id="3" name="Text 0"/>
          <p:cNvSpPr/>
          <p:nvPr/>
        </p:nvSpPr>
        <p:spPr>
          <a:xfrm>
            <a:off x="617458" y="2692360"/>
            <a:ext cx="6440805" cy="551378"/>
          </a:xfrm>
          <a:prstGeom prst="rect">
            <a:avLst/>
          </a:prstGeom>
          <a:noFill/>
          <a:ln/>
        </p:spPr>
        <p:txBody>
          <a:bodyPr wrap="none" lIns="0" tIns="0" rIns="0" bIns="0" rtlCol="0" anchor="t"/>
          <a:lstStyle/>
          <a:p>
            <a:pPr indent="0" marL="0">
              <a:lnSpc>
                <a:spcPts val="4300"/>
              </a:lnSpc>
              <a:buNone/>
            </a:pPr>
            <a:r>
              <a:rPr lang="en-US" sz="3450" dirty="0">
                <a:solidFill>
                  <a:srgbClr val="FFFFFF"/>
                </a:solidFill>
                <a:latin typeface="Fraunces Medium" pitchFamily="34" charset="0"/>
                <a:ea typeface="Fraunces Medium" pitchFamily="34" charset="-122"/>
                <a:cs typeface="Fraunces Medium" pitchFamily="34" charset="-120"/>
              </a:rPr>
              <a:t>Leveraging Sensor Technology</a:t>
            </a:r>
            <a:endParaRPr lang="en-US" sz="3450" dirty="0"/>
          </a:p>
        </p:txBody>
      </p:sp>
      <p:pic>
        <p:nvPicPr>
          <p:cNvPr id="4" name="Image 1" descr="preencoded.png">    </p:cNvPr>
          <p:cNvPicPr>
            <a:picLocks noChangeAspect="1"/>
          </p:cNvPicPr>
          <p:nvPr/>
        </p:nvPicPr>
        <p:blipFill>
          <a:blip r:embed="rId2"/>
          <a:stretch>
            <a:fillRect/>
          </a:stretch>
        </p:blipFill>
        <p:spPr>
          <a:xfrm>
            <a:off x="617458" y="3508296"/>
            <a:ext cx="882134" cy="1411486"/>
          </a:xfrm>
          <a:prstGeom prst="rect">
            <a:avLst/>
          </a:prstGeom>
        </p:spPr>
      </p:pic>
      <p:sp>
        <p:nvSpPr>
          <p:cNvPr id="5" name="Text 1"/>
          <p:cNvSpPr/>
          <p:nvPr/>
        </p:nvSpPr>
        <p:spPr>
          <a:xfrm>
            <a:off x="1764149" y="3684627"/>
            <a:ext cx="2205514" cy="275630"/>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Strain Gauges</a:t>
            </a:r>
            <a:endParaRPr lang="en-US" sz="1700" dirty="0"/>
          </a:p>
        </p:txBody>
      </p:sp>
      <p:sp>
        <p:nvSpPr>
          <p:cNvPr id="6" name="Text 2"/>
          <p:cNvSpPr/>
          <p:nvPr/>
        </p:nvSpPr>
        <p:spPr>
          <a:xfrm>
            <a:off x="1764149" y="4066103"/>
            <a:ext cx="12248793"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Strain gauges measure the deformation of bridge structures under stress, providing critical data about their integrity.</a:t>
            </a:r>
            <a:endParaRPr lang="en-US" sz="1350" dirty="0"/>
          </a:p>
        </p:txBody>
      </p:sp>
      <p:pic>
        <p:nvPicPr>
          <p:cNvPr id="7" name="Image 2" descr="preencoded.png">    </p:cNvPr>
          <p:cNvPicPr>
            <a:picLocks noChangeAspect="1"/>
          </p:cNvPicPr>
          <p:nvPr/>
        </p:nvPicPr>
        <p:blipFill>
          <a:blip r:embed="rId3"/>
          <a:stretch>
            <a:fillRect/>
          </a:stretch>
        </p:blipFill>
        <p:spPr>
          <a:xfrm>
            <a:off x="617458" y="4919782"/>
            <a:ext cx="882134" cy="1411486"/>
          </a:xfrm>
          <a:prstGeom prst="rect">
            <a:avLst/>
          </a:prstGeom>
        </p:spPr>
      </p:pic>
      <p:sp>
        <p:nvSpPr>
          <p:cNvPr id="8" name="Text 3"/>
          <p:cNvSpPr/>
          <p:nvPr/>
        </p:nvSpPr>
        <p:spPr>
          <a:xfrm>
            <a:off x="1764149" y="5096113"/>
            <a:ext cx="2205514" cy="275630"/>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Accelerometers</a:t>
            </a:r>
            <a:endParaRPr lang="en-US" sz="1700" dirty="0"/>
          </a:p>
        </p:txBody>
      </p:sp>
      <p:sp>
        <p:nvSpPr>
          <p:cNvPr id="9" name="Text 4"/>
          <p:cNvSpPr/>
          <p:nvPr/>
        </p:nvSpPr>
        <p:spPr>
          <a:xfrm>
            <a:off x="1764149" y="5477589"/>
            <a:ext cx="12248793"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Accelerometers monitor vibrations and movements within the bridge, detecting subtle shifts that could indicate potential problems.</a:t>
            </a:r>
            <a:endParaRPr lang="en-US" sz="1350" dirty="0"/>
          </a:p>
        </p:txBody>
      </p:sp>
      <p:pic>
        <p:nvPicPr>
          <p:cNvPr id="10" name="Image 3" descr="preencoded.png">    </p:cNvPr>
          <p:cNvPicPr>
            <a:picLocks noChangeAspect="1"/>
          </p:cNvPicPr>
          <p:nvPr/>
        </p:nvPicPr>
        <p:blipFill>
          <a:blip r:embed="rId4"/>
          <a:stretch>
            <a:fillRect/>
          </a:stretch>
        </p:blipFill>
        <p:spPr>
          <a:xfrm>
            <a:off x="617458" y="6331268"/>
            <a:ext cx="882134" cy="1411486"/>
          </a:xfrm>
          <a:prstGeom prst="rect">
            <a:avLst/>
          </a:prstGeom>
        </p:spPr>
      </p:pic>
      <p:sp>
        <p:nvSpPr>
          <p:cNvPr id="11" name="Text 5"/>
          <p:cNvSpPr/>
          <p:nvPr/>
        </p:nvSpPr>
        <p:spPr>
          <a:xfrm>
            <a:off x="1764149" y="6507599"/>
            <a:ext cx="2205514" cy="275630"/>
          </a:xfrm>
          <a:prstGeom prst="rect">
            <a:avLst/>
          </a:prstGeom>
          <a:noFill/>
          <a:ln/>
        </p:spPr>
        <p:txBody>
          <a:bodyPr wrap="none" lIns="0" tIns="0" rIns="0" bIns="0" rtlCol="0" anchor="t"/>
          <a:lstStyle/>
          <a:p>
            <a:pPr algn="l" indent="0" marL="0">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Weather Sensors</a:t>
            </a:r>
            <a:endParaRPr lang="en-US" sz="1700" dirty="0"/>
          </a:p>
        </p:txBody>
      </p:sp>
      <p:sp>
        <p:nvSpPr>
          <p:cNvPr id="12" name="Text 6"/>
          <p:cNvSpPr/>
          <p:nvPr/>
        </p:nvSpPr>
        <p:spPr>
          <a:xfrm>
            <a:off x="1764149" y="6889075"/>
            <a:ext cx="12248793" cy="282297"/>
          </a:xfrm>
          <a:prstGeom prst="rect">
            <a:avLst/>
          </a:prstGeom>
          <a:noFill/>
          <a:ln/>
        </p:spPr>
        <p:txBody>
          <a:bodyPr wrap="none" lIns="0" tIns="0" rIns="0" bIns="0" rtlCol="0" anchor="t"/>
          <a:lstStyle/>
          <a:p>
            <a:pPr algn="l" indent="0" marL="0">
              <a:lnSpc>
                <a:spcPts val="2200"/>
              </a:lnSpc>
              <a:buNone/>
            </a:pPr>
            <a:r>
              <a:rPr lang="en-US" sz="1350" dirty="0">
                <a:solidFill>
                  <a:srgbClr val="EBECEF"/>
                </a:solidFill>
                <a:latin typeface="Epilogue" pitchFamily="34" charset="0"/>
                <a:ea typeface="Epilogue" pitchFamily="34" charset="-122"/>
                <a:cs typeface="Epilogue" pitchFamily="34" charset="-120"/>
              </a:rPr>
              <a:t>Weather sensors gather data on wind speed, direction, and temperature, providing context for interpreting structural behavior.</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64143" y="775692"/>
            <a:ext cx="8786932" cy="682347"/>
          </a:xfrm>
          <a:prstGeom prst="rect">
            <a:avLst/>
          </a:prstGeom>
          <a:noFill/>
          <a:ln/>
        </p:spPr>
        <p:txBody>
          <a:bodyPr wrap="none" lIns="0" tIns="0" rIns="0" bIns="0" rtlCol="0" anchor="t"/>
          <a:lstStyle/>
          <a:p>
            <a:pPr indent="0" marL="0">
              <a:lnSpc>
                <a:spcPts val="5350"/>
              </a:lnSpc>
              <a:buNone/>
            </a:pPr>
            <a:r>
              <a:rPr lang="en-US" sz="4250" dirty="0">
                <a:solidFill>
                  <a:srgbClr val="FFFFFF"/>
                </a:solidFill>
                <a:latin typeface="Fraunces Medium" pitchFamily="34" charset="0"/>
                <a:ea typeface="Fraunces Medium" pitchFamily="34" charset="-122"/>
                <a:cs typeface="Fraunces Medium" pitchFamily="34" charset="-120"/>
              </a:rPr>
              <a:t>Technologies Behind BridgeSense</a:t>
            </a:r>
            <a:endParaRPr lang="en-US" sz="4250" dirty="0"/>
          </a:p>
        </p:txBody>
      </p:sp>
      <p:sp>
        <p:nvSpPr>
          <p:cNvPr id="3" name="Shape 1"/>
          <p:cNvSpPr/>
          <p:nvPr/>
        </p:nvSpPr>
        <p:spPr>
          <a:xfrm>
            <a:off x="764143" y="1894642"/>
            <a:ext cx="4221837" cy="3019782"/>
          </a:xfrm>
          <a:prstGeom prst="roundRect">
            <a:avLst>
              <a:gd name="adj" fmla="val 3037"/>
            </a:avLst>
          </a:prstGeom>
          <a:solidFill>
            <a:srgbClr val="283157"/>
          </a:solidFill>
          <a:ln w="7620">
            <a:solidFill>
              <a:srgbClr val="414A70"/>
            </a:solidFill>
            <a:prstDash val="solid"/>
          </a:ln>
        </p:spPr>
      </p:sp>
      <p:sp>
        <p:nvSpPr>
          <p:cNvPr id="4" name="Text 2"/>
          <p:cNvSpPr/>
          <p:nvPr/>
        </p:nvSpPr>
        <p:spPr>
          <a:xfrm>
            <a:off x="990005" y="2120503"/>
            <a:ext cx="2729151" cy="341114"/>
          </a:xfrm>
          <a:prstGeom prst="rect">
            <a:avLst/>
          </a:prstGeom>
          <a:noFill/>
          <a:ln/>
        </p:spPr>
        <p:txBody>
          <a:bodyPr wrap="none" lIns="0" tIns="0" rIns="0" bIns="0" rtlCol="0" anchor="t"/>
          <a:lstStyle/>
          <a:p>
            <a:pPr indent="0" marL="0">
              <a:lnSpc>
                <a:spcPts val="2650"/>
              </a:lnSpc>
              <a:buNone/>
            </a:pPr>
            <a:r>
              <a:rPr lang="en-US" sz="2100" dirty="0">
                <a:solidFill>
                  <a:srgbClr val="EBECEF"/>
                </a:solidFill>
                <a:latin typeface="Fraunces Medium" pitchFamily="34" charset="0"/>
                <a:ea typeface="Fraunces Medium" pitchFamily="34" charset="-122"/>
                <a:cs typeface="Fraunces Medium" pitchFamily="34" charset="-120"/>
              </a:rPr>
              <a:t>Frontend</a:t>
            </a:r>
            <a:endParaRPr lang="en-US" sz="2100" dirty="0"/>
          </a:p>
        </p:txBody>
      </p:sp>
      <p:sp>
        <p:nvSpPr>
          <p:cNvPr id="5" name="Text 3"/>
          <p:cNvSpPr/>
          <p:nvPr/>
        </p:nvSpPr>
        <p:spPr>
          <a:xfrm>
            <a:off x="990005" y="2592586"/>
            <a:ext cx="3770114" cy="1746647"/>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Streamlit (Dashboard UI) for creating user-friendly interfaces. HTML and CSS for embedding Unity WebGL for immersive 3D visualizations.</a:t>
            </a:r>
            <a:endParaRPr lang="en-US" sz="1700" dirty="0"/>
          </a:p>
        </p:txBody>
      </p:sp>
      <p:sp>
        <p:nvSpPr>
          <p:cNvPr id="6" name="Shape 4"/>
          <p:cNvSpPr/>
          <p:nvPr/>
        </p:nvSpPr>
        <p:spPr>
          <a:xfrm>
            <a:off x="5204222" y="1894642"/>
            <a:ext cx="4221837" cy="3019782"/>
          </a:xfrm>
          <a:prstGeom prst="roundRect">
            <a:avLst>
              <a:gd name="adj" fmla="val 3037"/>
            </a:avLst>
          </a:prstGeom>
          <a:solidFill>
            <a:srgbClr val="283157"/>
          </a:solidFill>
          <a:ln w="7620">
            <a:solidFill>
              <a:srgbClr val="414A70"/>
            </a:solidFill>
            <a:prstDash val="solid"/>
          </a:ln>
        </p:spPr>
      </p:sp>
      <p:sp>
        <p:nvSpPr>
          <p:cNvPr id="7" name="Text 5"/>
          <p:cNvSpPr/>
          <p:nvPr/>
        </p:nvSpPr>
        <p:spPr>
          <a:xfrm>
            <a:off x="5430083" y="2120503"/>
            <a:ext cx="2729151" cy="341114"/>
          </a:xfrm>
          <a:prstGeom prst="rect">
            <a:avLst/>
          </a:prstGeom>
          <a:noFill/>
          <a:ln/>
        </p:spPr>
        <p:txBody>
          <a:bodyPr wrap="none" lIns="0" tIns="0" rIns="0" bIns="0" rtlCol="0" anchor="t"/>
          <a:lstStyle/>
          <a:p>
            <a:pPr indent="0" marL="0">
              <a:lnSpc>
                <a:spcPts val="2650"/>
              </a:lnSpc>
              <a:buNone/>
            </a:pPr>
            <a:r>
              <a:rPr lang="en-US" sz="2100" dirty="0">
                <a:solidFill>
                  <a:srgbClr val="EBECEF"/>
                </a:solidFill>
                <a:latin typeface="Fraunces Medium" pitchFamily="34" charset="0"/>
                <a:ea typeface="Fraunces Medium" pitchFamily="34" charset="-122"/>
                <a:cs typeface="Fraunces Medium" pitchFamily="34" charset="-120"/>
              </a:rPr>
              <a:t>Backend</a:t>
            </a:r>
            <a:endParaRPr lang="en-US" sz="2100" dirty="0"/>
          </a:p>
        </p:txBody>
      </p:sp>
      <p:sp>
        <p:nvSpPr>
          <p:cNvPr id="8" name="Text 6"/>
          <p:cNvSpPr/>
          <p:nvPr/>
        </p:nvSpPr>
        <p:spPr>
          <a:xfrm>
            <a:off x="5430083" y="2592586"/>
            <a:ext cx="3770114" cy="2095976"/>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Flask (API for anomaly detection) to handle data requests and anomaly detection logic. Ngrok (For exposing local server to the web) to make our models accessible online.</a:t>
            </a:r>
            <a:endParaRPr lang="en-US" sz="1700" dirty="0"/>
          </a:p>
        </p:txBody>
      </p:sp>
      <p:sp>
        <p:nvSpPr>
          <p:cNvPr id="9" name="Shape 7"/>
          <p:cNvSpPr/>
          <p:nvPr/>
        </p:nvSpPr>
        <p:spPr>
          <a:xfrm>
            <a:off x="9644301" y="1894642"/>
            <a:ext cx="4221837" cy="3019782"/>
          </a:xfrm>
          <a:prstGeom prst="roundRect">
            <a:avLst>
              <a:gd name="adj" fmla="val 3037"/>
            </a:avLst>
          </a:prstGeom>
          <a:solidFill>
            <a:srgbClr val="283157"/>
          </a:solidFill>
          <a:ln w="7620">
            <a:solidFill>
              <a:srgbClr val="414A70"/>
            </a:solidFill>
            <a:prstDash val="solid"/>
          </a:ln>
        </p:spPr>
      </p:sp>
      <p:sp>
        <p:nvSpPr>
          <p:cNvPr id="10" name="Text 8"/>
          <p:cNvSpPr/>
          <p:nvPr/>
        </p:nvSpPr>
        <p:spPr>
          <a:xfrm>
            <a:off x="9870162" y="2120503"/>
            <a:ext cx="2729151" cy="341114"/>
          </a:xfrm>
          <a:prstGeom prst="rect">
            <a:avLst/>
          </a:prstGeom>
          <a:noFill/>
          <a:ln/>
        </p:spPr>
        <p:txBody>
          <a:bodyPr wrap="none" lIns="0" tIns="0" rIns="0" bIns="0" rtlCol="0" anchor="t"/>
          <a:lstStyle/>
          <a:p>
            <a:pPr indent="0" marL="0">
              <a:lnSpc>
                <a:spcPts val="2650"/>
              </a:lnSpc>
              <a:buNone/>
            </a:pPr>
            <a:r>
              <a:rPr lang="en-US" sz="2100" dirty="0">
                <a:solidFill>
                  <a:srgbClr val="EBECEF"/>
                </a:solidFill>
                <a:latin typeface="Fraunces Medium" pitchFamily="34" charset="0"/>
                <a:ea typeface="Fraunces Medium" pitchFamily="34" charset="-122"/>
                <a:cs typeface="Fraunces Medium" pitchFamily="34" charset="-120"/>
              </a:rPr>
              <a:t>Machine Learning</a:t>
            </a:r>
            <a:endParaRPr lang="en-US" sz="2100" dirty="0"/>
          </a:p>
        </p:txBody>
      </p:sp>
      <p:sp>
        <p:nvSpPr>
          <p:cNvPr id="11" name="Text 9"/>
          <p:cNvSpPr/>
          <p:nvPr/>
        </p:nvSpPr>
        <p:spPr>
          <a:xfrm>
            <a:off x="9870162" y="2592586"/>
            <a:ext cx="3770114" cy="2095976"/>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Scikit-learn (Isolation Forest for anomaly detection) to identify unusual patterns in bridge data. Pandas and NumPy (Data processing) for efficient data manipulation.</a:t>
            </a:r>
            <a:endParaRPr lang="en-US" sz="1700" dirty="0"/>
          </a:p>
        </p:txBody>
      </p:sp>
      <p:sp>
        <p:nvSpPr>
          <p:cNvPr id="12" name="Shape 10"/>
          <p:cNvSpPr/>
          <p:nvPr/>
        </p:nvSpPr>
        <p:spPr>
          <a:xfrm>
            <a:off x="764143" y="5132665"/>
            <a:ext cx="6441996" cy="2321123"/>
          </a:xfrm>
          <a:prstGeom prst="roundRect">
            <a:avLst>
              <a:gd name="adj" fmla="val 3951"/>
            </a:avLst>
          </a:prstGeom>
          <a:solidFill>
            <a:srgbClr val="283157"/>
          </a:solidFill>
          <a:ln w="7620">
            <a:solidFill>
              <a:srgbClr val="414A70"/>
            </a:solidFill>
            <a:prstDash val="solid"/>
          </a:ln>
        </p:spPr>
      </p:sp>
      <p:sp>
        <p:nvSpPr>
          <p:cNvPr id="13" name="Text 11"/>
          <p:cNvSpPr/>
          <p:nvPr/>
        </p:nvSpPr>
        <p:spPr>
          <a:xfrm>
            <a:off x="990005" y="5358527"/>
            <a:ext cx="2729151" cy="341114"/>
          </a:xfrm>
          <a:prstGeom prst="rect">
            <a:avLst/>
          </a:prstGeom>
          <a:noFill/>
          <a:ln/>
        </p:spPr>
        <p:txBody>
          <a:bodyPr wrap="none" lIns="0" tIns="0" rIns="0" bIns="0" rtlCol="0" anchor="t"/>
          <a:lstStyle/>
          <a:p>
            <a:pPr indent="0" marL="0">
              <a:lnSpc>
                <a:spcPts val="2650"/>
              </a:lnSpc>
              <a:buNone/>
            </a:pPr>
            <a:r>
              <a:rPr lang="en-US" sz="2100" dirty="0">
                <a:solidFill>
                  <a:srgbClr val="EBECEF"/>
                </a:solidFill>
                <a:latin typeface="Fraunces Medium" pitchFamily="34" charset="0"/>
                <a:ea typeface="Fraunces Medium" pitchFamily="34" charset="-122"/>
                <a:cs typeface="Fraunces Medium" pitchFamily="34" charset="-120"/>
              </a:rPr>
              <a:t>3D Simulation</a:t>
            </a:r>
            <a:endParaRPr lang="en-US" sz="2100" dirty="0"/>
          </a:p>
        </p:txBody>
      </p:sp>
      <p:sp>
        <p:nvSpPr>
          <p:cNvPr id="14" name="Text 12"/>
          <p:cNvSpPr/>
          <p:nvPr/>
        </p:nvSpPr>
        <p:spPr>
          <a:xfrm>
            <a:off x="990005" y="5830610"/>
            <a:ext cx="5990273" cy="1397318"/>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Unity (Digital Twin &amp; Physics Simulation) for creating realistic 3D models of bridges and simulating their behavior. C# (Wind-based cable vibrations) and iTween (Train movement on bridge) for accurate physics.</a:t>
            </a:r>
            <a:endParaRPr lang="en-US" sz="1700" dirty="0"/>
          </a:p>
        </p:txBody>
      </p:sp>
      <p:sp>
        <p:nvSpPr>
          <p:cNvPr id="15" name="Shape 13"/>
          <p:cNvSpPr/>
          <p:nvPr/>
        </p:nvSpPr>
        <p:spPr>
          <a:xfrm>
            <a:off x="7424380" y="5132665"/>
            <a:ext cx="6441996" cy="2321123"/>
          </a:xfrm>
          <a:prstGeom prst="roundRect">
            <a:avLst>
              <a:gd name="adj" fmla="val 3951"/>
            </a:avLst>
          </a:prstGeom>
          <a:solidFill>
            <a:srgbClr val="283157"/>
          </a:solidFill>
          <a:ln w="7620">
            <a:solidFill>
              <a:srgbClr val="414A70"/>
            </a:solidFill>
            <a:prstDash val="solid"/>
          </a:ln>
        </p:spPr>
      </p:sp>
      <p:sp>
        <p:nvSpPr>
          <p:cNvPr id="16" name="Text 14"/>
          <p:cNvSpPr/>
          <p:nvPr/>
        </p:nvSpPr>
        <p:spPr>
          <a:xfrm>
            <a:off x="7650242" y="5358527"/>
            <a:ext cx="2960251" cy="341114"/>
          </a:xfrm>
          <a:prstGeom prst="rect">
            <a:avLst/>
          </a:prstGeom>
          <a:noFill/>
          <a:ln/>
        </p:spPr>
        <p:txBody>
          <a:bodyPr wrap="none" lIns="0" tIns="0" rIns="0" bIns="0" rtlCol="0" anchor="t"/>
          <a:lstStyle/>
          <a:p>
            <a:pPr indent="0" marL="0">
              <a:lnSpc>
                <a:spcPts val="2650"/>
              </a:lnSpc>
              <a:buNone/>
            </a:pPr>
            <a:r>
              <a:rPr lang="en-US" sz="2100" dirty="0">
                <a:solidFill>
                  <a:srgbClr val="EBECEF"/>
                </a:solidFill>
                <a:latin typeface="Fraunces Medium" pitchFamily="34" charset="0"/>
                <a:ea typeface="Fraunces Medium" pitchFamily="34" charset="-122"/>
                <a:cs typeface="Fraunces Medium" pitchFamily="34" charset="-120"/>
              </a:rPr>
              <a:t>Deployment &amp; Hosting</a:t>
            </a:r>
            <a:endParaRPr lang="en-US" sz="2100" dirty="0"/>
          </a:p>
        </p:txBody>
      </p:sp>
      <p:sp>
        <p:nvSpPr>
          <p:cNvPr id="17" name="Text 15"/>
          <p:cNvSpPr/>
          <p:nvPr/>
        </p:nvSpPr>
        <p:spPr>
          <a:xfrm>
            <a:off x="7650242" y="5830610"/>
            <a:ext cx="5990273" cy="1047988"/>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Ngrok (Exposing Unity &amp; Flask APIs) to make our models readily accessible to users. GitHub (Version control) to ensure collaboration and track changes.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2025-02-04T14:00:51Z</dcterms:created>
  <dcterms:modified xsi:type="dcterms:W3CDTF">2025-02-04T14:00:51Z</dcterms:modified>
</cp:coreProperties>
</file>